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glb" ContentType="model/gltf.binary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744" r:id="rId3"/>
    <p:sldId id="745" r:id="rId4"/>
    <p:sldId id="769" r:id="rId5"/>
    <p:sldId id="746" r:id="rId6"/>
    <p:sldId id="749" r:id="rId7"/>
    <p:sldId id="311" r:id="rId8"/>
    <p:sldId id="750" r:id="rId9"/>
    <p:sldId id="770" r:id="rId10"/>
    <p:sldId id="752" r:id="rId11"/>
    <p:sldId id="753" r:id="rId12"/>
    <p:sldId id="771" r:id="rId13"/>
    <p:sldId id="754" r:id="rId14"/>
    <p:sldId id="755" r:id="rId15"/>
    <p:sldId id="772" r:id="rId16"/>
    <p:sldId id="757" r:id="rId17"/>
    <p:sldId id="761" r:id="rId18"/>
    <p:sldId id="762" r:id="rId19"/>
    <p:sldId id="763" r:id="rId20"/>
    <p:sldId id="764" r:id="rId21"/>
    <p:sldId id="773" r:id="rId22"/>
    <p:sldId id="765" r:id="rId23"/>
    <p:sldId id="7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A6F"/>
    <a:srgbClr val="0432FF"/>
    <a:srgbClr val="FFF7E9"/>
    <a:srgbClr val="FFE2ED"/>
    <a:srgbClr val="FFF7F1"/>
    <a:srgbClr val="FF9635"/>
    <a:srgbClr val="FFAC7F"/>
    <a:srgbClr val="FFBDCD"/>
    <a:srgbClr val="FF5E75"/>
    <a:srgbClr val="FFEF9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3373"/>
    <p:restoredTop sz="94283"/>
  </p:normalViewPr>
  <p:slideViewPr>
    <p:cSldViewPr snapToGrid="0" snapToObjects="1">
      <p:cViewPr varScale="1">
        <p:scale>
          <a:sx n="68" d="100"/>
          <a:sy n="68" d="100"/>
        </p:scale>
        <p:origin x="-4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0C09F4-4E6F-954B-97FD-163D51734CCA}" type="doc">
      <dgm:prSet loTypeId="urn:microsoft.com/office/officeart/2005/8/layout/radial4" loCatId="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n-GB"/>
        </a:p>
      </dgm:t>
    </dgm:pt>
    <dgm:pt modelId="{6A7039D5-DD6E-9545-A0E0-9B7A649F3512}">
      <dgm:prSet phldrT="[Text]"/>
      <dgm:spPr/>
      <dgm:t>
        <a:bodyPr/>
        <a:lstStyle/>
        <a:p>
          <a:r>
            <a:rPr lang="en-GB" dirty="0"/>
            <a:t>Heart rate control</a:t>
          </a:r>
        </a:p>
      </dgm:t>
    </dgm:pt>
    <dgm:pt modelId="{6456ACF1-4DFA-F246-9A78-C2A9E220E032}" type="parTrans" cxnId="{2FC7425F-5EFE-CA49-A543-C6E84475D7B6}">
      <dgm:prSet/>
      <dgm:spPr/>
      <dgm:t>
        <a:bodyPr/>
        <a:lstStyle/>
        <a:p>
          <a:endParaRPr lang="en-GB"/>
        </a:p>
      </dgm:t>
    </dgm:pt>
    <dgm:pt modelId="{0F3E628B-A2FB-EF4A-91E7-EB814C496083}" type="sibTrans" cxnId="{2FC7425F-5EFE-CA49-A543-C6E84475D7B6}">
      <dgm:prSet/>
      <dgm:spPr/>
      <dgm:t>
        <a:bodyPr/>
        <a:lstStyle/>
        <a:p>
          <a:endParaRPr lang="en-GB"/>
        </a:p>
      </dgm:t>
    </dgm:pt>
    <dgm:pt modelId="{9B084308-8FA4-854A-83BE-E2662EE9E3AB}">
      <dgm:prSet phldrT="[Text]"/>
      <dgm:spPr/>
      <dgm:t>
        <a:bodyPr/>
        <a:lstStyle/>
        <a:p>
          <a:r>
            <a:rPr lang="en-GB" dirty="0"/>
            <a:t>Peripheral and vascular dynamics</a:t>
          </a:r>
        </a:p>
      </dgm:t>
    </dgm:pt>
    <dgm:pt modelId="{DD579129-7024-EE44-85CF-58230000536C}" type="parTrans" cxnId="{41ED5710-7141-9949-9662-B08746F19EB3}">
      <dgm:prSet/>
      <dgm:spPr/>
      <dgm:t>
        <a:bodyPr/>
        <a:lstStyle/>
        <a:p>
          <a:endParaRPr lang="en-GB"/>
        </a:p>
      </dgm:t>
    </dgm:pt>
    <dgm:pt modelId="{FB24FD7F-3043-704B-89B4-B4596CCCCFCA}" type="sibTrans" cxnId="{41ED5710-7141-9949-9662-B08746F19EB3}">
      <dgm:prSet/>
      <dgm:spPr/>
      <dgm:t>
        <a:bodyPr/>
        <a:lstStyle/>
        <a:p>
          <a:endParaRPr lang="en-GB"/>
        </a:p>
      </dgm:t>
    </dgm:pt>
    <dgm:pt modelId="{D508E2FD-B448-9B4F-8DBA-31EAE0C1154E}">
      <dgm:prSet phldrT="[Text]"/>
      <dgm:spPr/>
      <dgm:t>
        <a:bodyPr/>
        <a:lstStyle/>
        <a:p>
          <a:r>
            <a:rPr lang="en-GB" dirty="0"/>
            <a:t>Systolic and diastolic function</a:t>
          </a:r>
        </a:p>
      </dgm:t>
    </dgm:pt>
    <dgm:pt modelId="{32BD2E73-409A-3245-8D88-F1436D4CC168}" type="parTrans" cxnId="{5B119589-B4F7-A445-8603-861BB25F9AF8}">
      <dgm:prSet/>
      <dgm:spPr/>
      <dgm:t>
        <a:bodyPr/>
        <a:lstStyle/>
        <a:p>
          <a:endParaRPr lang="en-GB"/>
        </a:p>
      </dgm:t>
    </dgm:pt>
    <dgm:pt modelId="{C52BC962-6D8F-B14A-BEE4-2EA8B11F9FB3}" type="sibTrans" cxnId="{5B119589-B4F7-A445-8603-861BB25F9AF8}">
      <dgm:prSet/>
      <dgm:spPr/>
      <dgm:t>
        <a:bodyPr/>
        <a:lstStyle/>
        <a:p>
          <a:endParaRPr lang="en-GB"/>
        </a:p>
      </dgm:t>
    </dgm:pt>
    <dgm:pt modelId="{BDDBDFD0-1405-5748-9741-9087105EE760}">
      <dgm:prSet phldrT="[Text]" phldr="1"/>
      <dgm:spPr/>
      <dgm:t>
        <a:bodyPr/>
        <a:lstStyle/>
        <a:p>
          <a:endParaRPr lang="en-GB"/>
        </a:p>
      </dgm:t>
    </dgm:pt>
    <dgm:pt modelId="{4B284FBC-B98D-A349-9ECE-D118371CA29D}" type="sibTrans" cxnId="{238CA7C2-83B6-AA4F-891D-ACFBFC0DA366}">
      <dgm:prSet/>
      <dgm:spPr/>
      <dgm:t>
        <a:bodyPr/>
        <a:lstStyle/>
        <a:p>
          <a:endParaRPr lang="en-GB"/>
        </a:p>
      </dgm:t>
    </dgm:pt>
    <dgm:pt modelId="{F989D2AF-7636-D14E-9A25-8CD681CAE5CF}" type="parTrans" cxnId="{238CA7C2-83B6-AA4F-891D-ACFBFC0DA366}">
      <dgm:prSet/>
      <dgm:spPr/>
      <dgm:t>
        <a:bodyPr/>
        <a:lstStyle/>
        <a:p>
          <a:endParaRPr lang="en-GB"/>
        </a:p>
      </dgm:t>
    </dgm:pt>
    <dgm:pt modelId="{16E28C73-9D40-E840-B37C-C1D7C4C57FA3}">
      <dgm:prSet phldrT="[Text]"/>
      <dgm:spPr/>
      <dgm:t>
        <a:bodyPr/>
        <a:lstStyle/>
        <a:p>
          <a:r>
            <a:rPr lang="en-GB" dirty="0"/>
            <a:t>Silent MI</a:t>
          </a:r>
        </a:p>
      </dgm:t>
    </dgm:pt>
    <dgm:pt modelId="{71BB1600-9FD8-934E-B132-7867E5E39E8E}" type="parTrans" cxnId="{8FCE637C-4A36-4A46-A8F0-2A5C8FD12DE0}">
      <dgm:prSet/>
      <dgm:spPr/>
      <dgm:t>
        <a:bodyPr/>
        <a:lstStyle/>
        <a:p>
          <a:endParaRPr lang="en-GB"/>
        </a:p>
      </dgm:t>
    </dgm:pt>
    <dgm:pt modelId="{6683DD7C-AFCB-2E48-8D2D-6DB587CA6F06}" type="sibTrans" cxnId="{8FCE637C-4A36-4A46-A8F0-2A5C8FD12DE0}">
      <dgm:prSet/>
      <dgm:spPr/>
      <dgm:t>
        <a:bodyPr/>
        <a:lstStyle/>
        <a:p>
          <a:endParaRPr lang="en-GB"/>
        </a:p>
      </dgm:t>
    </dgm:pt>
    <dgm:pt modelId="{CFBA1D95-0481-2543-999F-FEC10363154C}">
      <dgm:prSet phldrT="[Text]"/>
      <dgm:spPr/>
      <dgm:t>
        <a:bodyPr/>
        <a:lstStyle/>
        <a:p>
          <a:r>
            <a:rPr lang="en-GB" dirty="0"/>
            <a:t>Arrhythmias</a:t>
          </a:r>
        </a:p>
      </dgm:t>
    </dgm:pt>
    <dgm:pt modelId="{8AEAFCB7-21B5-4C4D-89FA-F83C409367D3}" type="parTrans" cxnId="{C089EE73-B5A4-7D4E-9878-FF38D7277095}">
      <dgm:prSet/>
      <dgm:spPr/>
      <dgm:t>
        <a:bodyPr/>
        <a:lstStyle/>
        <a:p>
          <a:endParaRPr lang="en-GB"/>
        </a:p>
      </dgm:t>
    </dgm:pt>
    <dgm:pt modelId="{8245BA02-533A-5F4F-A68C-C4AF8A8D5738}" type="sibTrans" cxnId="{C089EE73-B5A4-7D4E-9878-FF38D7277095}">
      <dgm:prSet/>
      <dgm:spPr/>
      <dgm:t>
        <a:bodyPr/>
        <a:lstStyle/>
        <a:p>
          <a:endParaRPr lang="en-GB"/>
        </a:p>
      </dgm:t>
    </dgm:pt>
    <dgm:pt modelId="{9E94E2BE-88E1-8541-AAF4-3F94EAD8F423}" type="pres">
      <dgm:prSet presAssocID="{700C09F4-4E6F-954B-97FD-163D51734CC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A61BB57D-CD8B-FF40-8839-A615E9FEB8D3}" type="pres">
      <dgm:prSet presAssocID="{BDDBDFD0-1405-5748-9741-9087105EE760}" presName="centerShape" presStyleLbl="node0" presStyleIdx="0" presStyleCnt="1"/>
      <dgm:spPr/>
      <dgm:t>
        <a:bodyPr/>
        <a:lstStyle/>
        <a:p>
          <a:endParaRPr lang="en-IN"/>
        </a:p>
      </dgm:t>
    </dgm:pt>
    <dgm:pt modelId="{0D31BBE9-1474-D548-A8AB-F63D043C97B2}" type="pres">
      <dgm:prSet presAssocID="{6456ACF1-4DFA-F246-9A78-C2A9E220E032}" presName="parTrans" presStyleLbl="bgSibTrans2D1" presStyleIdx="0" presStyleCnt="5"/>
      <dgm:spPr/>
      <dgm:t>
        <a:bodyPr/>
        <a:lstStyle/>
        <a:p>
          <a:endParaRPr lang="en-IN"/>
        </a:p>
      </dgm:t>
    </dgm:pt>
    <dgm:pt modelId="{155B54D4-55D1-1A45-9ED6-6257E563B4F4}" type="pres">
      <dgm:prSet presAssocID="{6A7039D5-DD6E-9545-A0E0-9B7A649F351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1310E6E-D46A-D647-BEAE-F96CBB6AA656}" type="pres">
      <dgm:prSet presAssocID="{DD579129-7024-EE44-85CF-58230000536C}" presName="parTrans" presStyleLbl="bgSibTrans2D1" presStyleIdx="1" presStyleCnt="5"/>
      <dgm:spPr/>
      <dgm:t>
        <a:bodyPr/>
        <a:lstStyle/>
        <a:p>
          <a:endParaRPr lang="en-IN"/>
        </a:p>
      </dgm:t>
    </dgm:pt>
    <dgm:pt modelId="{F1BE103C-BF83-8D44-B9AD-50FA1250734F}" type="pres">
      <dgm:prSet presAssocID="{9B084308-8FA4-854A-83BE-E2662EE9E3A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D826DCF-DC0E-EF40-B25F-BD3C16ED4F8E}" type="pres">
      <dgm:prSet presAssocID="{32BD2E73-409A-3245-8D88-F1436D4CC168}" presName="parTrans" presStyleLbl="bgSibTrans2D1" presStyleIdx="2" presStyleCnt="5"/>
      <dgm:spPr/>
      <dgm:t>
        <a:bodyPr/>
        <a:lstStyle/>
        <a:p>
          <a:endParaRPr lang="en-IN"/>
        </a:p>
      </dgm:t>
    </dgm:pt>
    <dgm:pt modelId="{4DC53446-1F2D-E34F-95A7-D811E73EFD6C}" type="pres">
      <dgm:prSet presAssocID="{D508E2FD-B448-9B4F-8DBA-31EAE0C1154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1503399-6DC8-7C4C-8F58-1C1816392761}" type="pres">
      <dgm:prSet presAssocID="{71BB1600-9FD8-934E-B132-7867E5E39E8E}" presName="parTrans" presStyleLbl="bgSibTrans2D1" presStyleIdx="3" presStyleCnt="5"/>
      <dgm:spPr/>
      <dgm:t>
        <a:bodyPr/>
        <a:lstStyle/>
        <a:p>
          <a:endParaRPr lang="en-IN"/>
        </a:p>
      </dgm:t>
    </dgm:pt>
    <dgm:pt modelId="{0EEF5F1A-8A0A-514B-B811-77A261FB7D78}" type="pres">
      <dgm:prSet presAssocID="{16E28C73-9D40-E840-B37C-C1D7C4C57FA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316E17D-3D0C-B54E-B577-4A5313A5D41F}" type="pres">
      <dgm:prSet presAssocID="{8AEAFCB7-21B5-4C4D-89FA-F83C409367D3}" presName="parTrans" presStyleLbl="bgSibTrans2D1" presStyleIdx="4" presStyleCnt="5"/>
      <dgm:spPr/>
      <dgm:t>
        <a:bodyPr/>
        <a:lstStyle/>
        <a:p>
          <a:endParaRPr lang="en-IN"/>
        </a:p>
      </dgm:t>
    </dgm:pt>
    <dgm:pt modelId="{D7D6306C-FC31-DE44-A529-DA565CB9A6BC}" type="pres">
      <dgm:prSet presAssocID="{CFBA1D95-0481-2543-999F-FEC10363154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41ED5710-7141-9949-9662-B08746F19EB3}" srcId="{BDDBDFD0-1405-5748-9741-9087105EE760}" destId="{9B084308-8FA4-854A-83BE-E2662EE9E3AB}" srcOrd="1" destOrd="0" parTransId="{DD579129-7024-EE44-85CF-58230000536C}" sibTransId="{FB24FD7F-3043-704B-89B4-B4596CCCCFCA}"/>
    <dgm:cxn modelId="{6CF925BB-8FEF-F44C-A25A-5DFAB178CF57}" type="presOf" srcId="{8AEAFCB7-21B5-4C4D-89FA-F83C409367D3}" destId="{E316E17D-3D0C-B54E-B577-4A5313A5D41F}" srcOrd="0" destOrd="0" presId="urn:microsoft.com/office/officeart/2005/8/layout/radial4"/>
    <dgm:cxn modelId="{2FC7425F-5EFE-CA49-A543-C6E84475D7B6}" srcId="{BDDBDFD0-1405-5748-9741-9087105EE760}" destId="{6A7039D5-DD6E-9545-A0E0-9B7A649F3512}" srcOrd="0" destOrd="0" parTransId="{6456ACF1-4DFA-F246-9A78-C2A9E220E032}" sibTransId="{0F3E628B-A2FB-EF4A-91E7-EB814C496083}"/>
    <dgm:cxn modelId="{D71C4106-0F4F-5A49-8E0A-10D9BB4771C0}" type="presOf" srcId="{D508E2FD-B448-9B4F-8DBA-31EAE0C1154E}" destId="{4DC53446-1F2D-E34F-95A7-D811E73EFD6C}" srcOrd="0" destOrd="0" presId="urn:microsoft.com/office/officeart/2005/8/layout/radial4"/>
    <dgm:cxn modelId="{312B23E9-FE0F-BC46-8308-11BB55AB7B59}" type="presOf" srcId="{BDDBDFD0-1405-5748-9741-9087105EE760}" destId="{A61BB57D-CD8B-FF40-8839-A615E9FEB8D3}" srcOrd="0" destOrd="0" presId="urn:microsoft.com/office/officeart/2005/8/layout/radial4"/>
    <dgm:cxn modelId="{EB570795-9753-2744-98B3-7949C64E7CB6}" type="presOf" srcId="{32BD2E73-409A-3245-8D88-F1436D4CC168}" destId="{AD826DCF-DC0E-EF40-B25F-BD3C16ED4F8E}" srcOrd="0" destOrd="0" presId="urn:microsoft.com/office/officeart/2005/8/layout/radial4"/>
    <dgm:cxn modelId="{D8F241C7-46E7-C145-94BF-6A6155C40E43}" type="presOf" srcId="{700C09F4-4E6F-954B-97FD-163D51734CCA}" destId="{9E94E2BE-88E1-8541-AAF4-3F94EAD8F423}" srcOrd="0" destOrd="0" presId="urn:microsoft.com/office/officeart/2005/8/layout/radial4"/>
    <dgm:cxn modelId="{2DD3B45C-F34A-2E44-BA63-6A22845F0501}" type="presOf" srcId="{DD579129-7024-EE44-85CF-58230000536C}" destId="{F1310E6E-D46A-D647-BEAE-F96CBB6AA656}" srcOrd="0" destOrd="0" presId="urn:microsoft.com/office/officeart/2005/8/layout/radial4"/>
    <dgm:cxn modelId="{22F2B3FD-5B76-484A-94AB-1ED8615D80B4}" type="presOf" srcId="{16E28C73-9D40-E840-B37C-C1D7C4C57FA3}" destId="{0EEF5F1A-8A0A-514B-B811-77A261FB7D78}" srcOrd="0" destOrd="0" presId="urn:microsoft.com/office/officeart/2005/8/layout/radial4"/>
    <dgm:cxn modelId="{7B2A126A-E09D-F94C-B16E-01E1E249514D}" type="presOf" srcId="{CFBA1D95-0481-2543-999F-FEC10363154C}" destId="{D7D6306C-FC31-DE44-A529-DA565CB9A6BC}" srcOrd="0" destOrd="0" presId="urn:microsoft.com/office/officeart/2005/8/layout/radial4"/>
    <dgm:cxn modelId="{8FCE637C-4A36-4A46-A8F0-2A5C8FD12DE0}" srcId="{BDDBDFD0-1405-5748-9741-9087105EE760}" destId="{16E28C73-9D40-E840-B37C-C1D7C4C57FA3}" srcOrd="3" destOrd="0" parTransId="{71BB1600-9FD8-934E-B132-7867E5E39E8E}" sibTransId="{6683DD7C-AFCB-2E48-8D2D-6DB587CA6F06}"/>
    <dgm:cxn modelId="{22F64FA1-A806-DE43-ACB1-39519D24C098}" type="presOf" srcId="{6A7039D5-DD6E-9545-A0E0-9B7A649F3512}" destId="{155B54D4-55D1-1A45-9ED6-6257E563B4F4}" srcOrd="0" destOrd="0" presId="urn:microsoft.com/office/officeart/2005/8/layout/radial4"/>
    <dgm:cxn modelId="{238CA7C2-83B6-AA4F-891D-ACFBFC0DA366}" srcId="{700C09F4-4E6F-954B-97FD-163D51734CCA}" destId="{BDDBDFD0-1405-5748-9741-9087105EE760}" srcOrd="0" destOrd="0" parTransId="{F989D2AF-7636-D14E-9A25-8CD681CAE5CF}" sibTransId="{4B284FBC-B98D-A349-9ECE-D118371CA29D}"/>
    <dgm:cxn modelId="{C5429162-E255-9E45-8833-4693FE4D5919}" type="presOf" srcId="{9B084308-8FA4-854A-83BE-E2662EE9E3AB}" destId="{F1BE103C-BF83-8D44-B9AD-50FA1250734F}" srcOrd="0" destOrd="0" presId="urn:microsoft.com/office/officeart/2005/8/layout/radial4"/>
    <dgm:cxn modelId="{E66741C6-9B49-4943-9BB6-BDBEE76D816E}" type="presOf" srcId="{6456ACF1-4DFA-F246-9A78-C2A9E220E032}" destId="{0D31BBE9-1474-D548-A8AB-F63D043C97B2}" srcOrd="0" destOrd="0" presId="urn:microsoft.com/office/officeart/2005/8/layout/radial4"/>
    <dgm:cxn modelId="{5B119589-B4F7-A445-8603-861BB25F9AF8}" srcId="{BDDBDFD0-1405-5748-9741-9087105EE760}" destId="{D508E2FD-B448-9B4F-8DBA-31EAE0C1154E}" srcOrd="2" destOrd="0" parTransId="{32BD2E73-409A-3245-8D88-F1436D4CC168}" sibTransId="{C52BC962-6D8F-B14A-BEE4-2EA8B11F9FB3}"/>
    <dgm:cxn modelId="{C30E60AB-9954-1D4C-B965-59EC631696B2}" type="presOf" srcId="{71BB1600-9FD8-934E-B132-7867E5E39E8E}" destId="{D1503399-6DC8-7C4C-8F58-1C1816392761}" srcOrd="0" destOrd="0" presId="urn:microsoft.com/office/officeart/2005/8/layout/radial4"/>
    <dgm:cxn modelId="{C089EE73-B5A4-7D4E-9878-FF38D7277095}" srcId="{BDDBDFD0-1405-5748-9741-9087105EE760}" destId="{CFBA1D95-0481-2543-999F-FEC10363154C}" srcOrd="4" destOrd="0" parTransId="{8AEAFCB7-21B5-4C4D-89FA-F83C409367D3}" sibTransId="{8245BA02-533A-5F4F-A68C-C4AF8A8D5738}"/>
    <dgm:cxn modelId="{CAA8F90F-59BC-FE4D-B50E-E031B56E4972}" type="presParOf" srcId="{9E94E2BE-88E1-8541-AAF4-3F94EAD8F423}" destId="{A61BB57D-CD8B-FF40-8839-A615E9FEB8D3}" srcOrd="0" destOrd="0" presId="urn:microsoft.com/office/officeart/2005/8/layout/radial4"/>
    <dgm:cxn modelId="{58B5E684-6C1C-214F-8BB8-52D40ED5D504}" type="presParOf" srcId="{9E94E2BE-88E1-8541-AAF4-3F94EAD8F423}" destId="{0D31BBE9-1474-D548-A8AB-F63D043C97B2}" srcOrd="1" destOrd="0" presId="urn:microsoft.com/office/officeart/2005/8/layout/radial4"/>
    <dgm:cxn modelId="{A5B23239-869C-2749-B4E1-AD71F2D3EC1A}" type="presParOf" srcId="{9E94E2BE-88E1-8541-AAF4-3F94EAD8F423}" destId="{155B54D4-55D1-1A45-9ED6-6257E563B4F4}" srcOrd="2" destOrd="0" presId="urn:microsoft.com/office/officeart/2005/8/layout/radial4"/>
    <dgm:cxn modelId="{E0476355-7638-2C45-AC2C-FB4B7B8C286C}" type="presParOf" srcId="{9E94E2BE-88E1-8541-AAF4-3F94EAD8F423}" destId="{F1310E6E-D46A-D647-BEAE-F96CBB6AA656}" srcOrd="3" destOrd="0" presId="urn:microsoft.com/office/officeart/2005/8/layout/radial4"/>
    <dgm:cxn modelId="{7BF3E668-A2A9-F44C-A404-998E251ECE94}" type="presParOf" srcId="{9E94E2BE-88E1-8541-AAF4-3F94EAD8F423}" destId="{F1BE103C-BF83-8D44-B9AD-50FA1250734F}" srcOrd="4" destOrd="0" presId="urn:microsoft.com/office/officeart/2005/8/layout/radial4"/>
    <dgm:cxn modelId="{EC9EE901-7A38-CB4E-BFA6-43FB5D2F3B6C}" type="presParOf" srcId="{9E94E2BE-88E1-8541-AAF4-3F94EAD8F423}" destId="{AD826DCF-DC0E-EF40-B25F-BD3C16ED4F8E}" srcOrd="5" destOrd="0" presId="urn:microsoft.com/office/officeart/2005/8/layout/radial4"/>
    <dgm:cxn modelId="{4FA9D433-A6FB-F54D-81BB-D6A2DD59A663}" type="presParOf" srcId="{9E94E2BE-88E1-8541-AAF4-3F94EAD8F423}" destId="{4DC53446-1F2D-E34F-95A7-D811E73EFD6C}" srcOrd="6" destOrd="0" presId="urn:microsoft.com/office/officeart/2005/8/layout/radial4"/>
    <dgm:cxn modelId="{115150B8-3C70-A248-8753-19F8DA9624F8}" type="presParOf" srcId="{9E94E2BE-88E1-8541-AAF4-3F94EAD8F423}" destId="{D1503399-6DC8-7C4C-8F58-1C1816392761}" srcOrd="7" destOrd="0" presId="urn:microsoft.com/office/officeart/2005/8/layout/radial4"/>
    <dgm:cxn modelId="{05AF2BEC-F340-4144-9E57-B5AB667AF334}" type="presParOf" srcId="{9E94E2BE-88E1-8541-AAF4-3F94EAD8F423}" destId="{0EEF5F1A-8A0A-514B-B811-77A261FB7D78}" srcOrd="8" destOrd="0" presId="urn:microsoft.com/office/officeart/2005/8/layout/radial4"/>
    <dgm:cxn modelId="{5915C6AD-EDC9-9947-87BC-1FA95052611C}" type="presParOf" srcId="{9E94E2BE-88E1-8541-AAF4-3F94EAD8F423}" destId="{E316E17D-3D0C-B54E-B577-4A5313A5D41F}" srcOrd="9" destOrd="0" presId="urn:microsoft.com/office/officeart/2005/8/layout/radial4"/>
    <dgm:cxn modelId="{D5A24918-ABCA-B04D-94B6-7059C5D247B5}" type="presParOf" srcId="{9E94E2BE-88E1-8541-AAF4-3F94EAD8F423}" destId="{D7D6306C-FC31-DE44-A529-DA565CB9A6BC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83C71C-C37C-3946-B66F-DA313F7A7BC2}" type="doc">
      <dgm:prSet loTypeId="urn:microsoft.com/office/officeart/2005/8/layout/venn3" loCatId="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6E699874-9684-2249-9E0C-692758B214CF}">
      <dgm:prSet phldrT="[Text]"/>
      <dgm:spPr/>
      <dgm:t>
        <a:bodyPr/>
        <a:lstStyle/>
        <a:p>
          <a:r>
            <a:rPr lang="en-GB" dirty="0"/>
            <a:t>HRDB</a:t>
          </a:r>
        </a:p>
      </dgm:t>
    </dgm:pt>
    <dgm:pt modelId="{E3734295-582B-194E-AE2C-056B569635EC}" type="parTrans" cxnId="{7483CC42-E58C-674E-9D8A-3581703B4006}">
      <dgm:prSet/>
      <dgm:spPr/>
      <dgm:t>
        <a:bodyPr/>
        <a:lstStyle/>
        <a:p>
          <a:endParaRPr lang="en-GB"/>
        </a:p>
      </dgm:t>
    </dgm:pt>
    <dgm:pt modelId="{B101DD21-F15C-BA47-9AB1-2D02327A89FA}" type="sibTrans" cxnId="{7483CC42-E58C-674E-9D8A-3581703B4006}">
      <dgm:prSet/>
      <dgm:spPr/>
      <dgm:t>
        <a:bodyPr/>
        <a:lstStyle/>
        <a:p>
          <a:endParaRPr lang="en-GB"/>
        </a:p>
      </dgm:t>
    </dgm:pt>
    <dgm:pt modelId="{1256A7B5-8655-1044-BE49-D685E187A1BD}">
      <dgm:prSet phldrT="[Text]"/>
      <dgm:spPr/>
      <dgm:t>
        <a:bodyPr/>
        <a:lstStyle/>
        <a:p>
          <a:r>
            <a:rPr lang="en-GB" dirty="0"/>
            <a:t>30:15</a:t>
          </a:r>
        </a:p>
      </dgm:t>
    </dgm:pt>
    <dgm:pt modelId="{8227CC3A-7826-3A46-AC6C-C6E7C4751E17}" type="parTrans" cxnId="{B09D4B3C-8A5B-3847-9899-F3B208BD1428}">
      <dgm:prSet/>
      <dgm:spPr/>
      <dgm:t>
        <a:bodyPr/>
        <a:lstStyle/>
        <a:p>
          <a:endParaRPr lang="en-GB"/>
        </a:p>
      </dgm:t>
    </dgm:pt>
    <dgm:pt modelId="{B8364E51-DDBC-274E-98D7-08450069A19C}" type="sibTrans" cxnId="{B09D4B3C-8A5B-3847-9899-F3B208BD1428}">
      <dgm:prSet/>
      <dgm:spPr/>
      <dgm:t>
        <a:bodyPr/>
        <a:lstStyle/>
        <a:p>
          <a:endParaRPr lang="en-GB"/>
        </a:p>
      </dgm:t>
    </dgm:pt>
    <dgm:pt modelId="{AAE63683-509B-E04F-9727-68BB196B5015}">
      <dgm:prSet phldrT="[Text]"/>
      <dgm:spPr/>
      <dgm:t>
        <a:bodyPr/>
        <a:lstStyle/>
        <a:p>
          <a:r>
            <a:rPr lang="en-GB" dirty="0"/>
            <a:t>Valsalva Ratio</a:t>
          </a:r>
        </a:p>
      </dgm:t>
    </dgm:pt>
    <dgm:pt modelId="{3D9047B4-2195-C14B-B6E7-C9EE200D7F75}" type="parTrans" cxnId="{6C14D9D2-5223-864E-B43A-FA7091D5FE06}">
      <dgm:prSet/>
      <dgm:spPr/>
      <dgm:t>
        <a:bodyPr/>
        <a:lstStyle/>
        <a:p>
          <a:endParaRPr lang="en-GB"/>
        </a:p>
      </dgm:t>
    </dgm:pt>
    <dgm:pt modelId="{5758B92F-4DE9-954A-8241-4D6CCD211957}" type="sibTrans" cxnId="{6C14D9D2-5223-864E-B43A-FA7091D5FE06}">
      <dgm:prSet/>
      <dgm:spPr/>
      <dgm:t>
        <a:bodyPr/>
        <a:lstStyle/>
        <a:p>
          <a:endParaRPr lang="en-GB"/>
        </a:p>
      </dgm:t>
    </dgm:pt>
    <dgm:pt modelId="{ED412FE4-A28B-1F49-982C-7099D626201B}">
      <dgm:prSet phldrT="[Text]"/>
      <dgm:spPr/>
      <dgm:t>
        <a:bodyPr/>
        <a:lstStyle/>
        <a:p>
          <a:r>
            <a:rPr lang="en-GB" dirty="0"/>
            <a:t>BP to standing</a:t>
          </a:r>
        </a:p>
      </dgm:t>
    </dgm:pt>
    <dgm:pt modelId="{FAE9E469-F077-C14C-9145-B70D5E3CDA16}" type="parTrans" cxnId="{CCBFD16A-F171-704F-BFC5-BE92FFE70F85}">
      <dgm:prSet/>
      <dgm:spPr/>
      <dgm:t>
        <a:bodyPr/>
        <a:lstStyle/>
        <a:p>
          <a:endParaRPr lang="en-GB"/>
        </a:p>
      </dgm:t>
    </dgm:pt>
    <dgm:pt modelId="{3E80DABF-EE91-2F4B-B085-CAF8C6F99572}" type="sibTrans" cxnId="{CCBFD16A-F171-704F-BFC5-BE92FFE70F85}">
      <dgm:prSet/>
      <dgm:spPr/>
      <dgm:t>
        <a:bodyPr/>
        <a:lstStyle/>
        <a:p>
          <a:endParaRPr lang="en-GB"/>
        </a:p>
      </dgm:t>
    </dgm:pt>
    <dgm:pt modelId="{A7213228-323D-544A-ACAE-C50D7C0757FF}">
      <dgm:prSet phldrT="[Text]"/>
      <dgm:spPr/>
      <dgm:t>
        <a:bodyPr/>
        <a:lstStyle/>
        <a:p>
          <a:r>
            <a:rPr lang="en-GB" dirty="0"/>
            <a:t>BP handgrip</a:t>
          </a:r>
        </a:p>
      </dgm:t>
    </dgm:pt>
    <dgm:pt modelId="{DD8A66B0-9C66-C04F-8446-1910C02E2FE7}" type="parTrans" cxnId="{53C38214-279F-CF44-BE75-5866E48FA6F9}">
      <dgm:prSet/>
      <dgm:spPr/>
      <dgm:t>
        <a:bodyPr/>
        <a:lstStyle/>
        <a:p>
          <a:endParaRPr lang="en-GB"/>
        </a:p>
      </dgm:t>
    </dgm:pt>
    <dgm:pt modelId="{397702B1-CA9A-B241-9898-520C7B3F8BB1}" type="sibTrans" cxnId="{53C38214-279F-CF44-BE75-5866E48FA6F9}">
      <dgm:prSet/>
      <dgm:spPr/>
      <dgm:t>
        <a:bodyPr/>
        <a:lstStyle/>
        <a:p>
          <a:endParaRPr lang="en-GB"/>
        </a:p>
      </dgm:t>
    </dgm:pt>
    <dgm:pt modelId="{45D9875A-F063-644F-8A91-7C3F61CFBDCA}" type="pres">
      <dgm:prSet presAssocID="{B383C71C-C37C-3946-B66F-DA313F7A7BC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850E8D0A-12E3-794A-B113-91D4E8145CA5}" type="pres">
      <dgm:prSet presAssocID="{6E699874-9684-2249-9E0C-692758B214CF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31874B7-F9FF-9F42-8BA2-EF1C5513BB0A}" type="pres">
      <dgm:prSet presAssocID="{B101DD21-F15C-BA47-9AB1-2D02327A89FA}" presName="space" presStyleCnt="0"/>
      <dgm:spPr/>
    </dgm:pt>
    <dgm:pt modelId="{4D274D3D-420F-4143-A86C-64B8BB43A730}" type="pres">
      <dgm:prSet presAssocID="{1256A7B5-8655-1044-BE49-D685E187A1BD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9F9E7CF-88FD-BE45-B923-CEEEF4E9A468}" type="pres">
      <dgm:prSet presAssocID="{B8364E51-DDBC-274E-98D7-08450069A19C}" presName="space" presStyleCnt="0"/>
      <dgm:spPr/>
    </dgm:pt>
    <dgm:pt modelId="{3AFB395D-E24B-214B-B497-DF62C3553040}" type="pres">
      <dgm:prSet presAssocID="{AAE63683-509B-E04F-9727-68BB196B5015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87ACDF1-9FB5-3C43-860C-4462EB2525F9}" type="pres">
      <dgm:prSet presAssocID="{5758B92F-4DE9-954A-8241-4D6CCD211957}" presName="space" presStyleCnt="0"/>
      <dgm:spPr/>
    </dgm:pt>
    <dgm:pt modelId="{2DB30F22-352D-F846-81AD-CB1B48EADB5F}" type="pres">
      <dgm:prSet presAssocID="{ED412FE4-A28B-1F49-982C-7099D626201B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FF81420-8A79-164D-9F07-91C4F5DEDDBF}" type="pres">
      <dgm:prSet presAssocID="{3E80DABF-EE91-2F4B-B085-CAF8C6F99572}" presName="space" presStyleCnt="0"/>
      <dgm:spPr/>
    </dgm:pt>
    <dgm:pt modelId="{299B0932-A5EE-F54A-A590-F251255A0F4E}" type="pres">
      <dgm:prSet presAssocID="{A7213228-323D-544A-ACAE-C50D7C0757FF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01CAE85-F60D-9846-86E5-170FDBF1F042}" type="presOf" srcId="{6E699874-9684-2249-9E0C-692758B214CF}" destId="{850E8D0A-12E3-794A-B113-91D4E8145CA5}" srcOrd="0" destOrd="0" presId="urn:microsoft.com/office/officeart/2005/8/layout/venn3"/>
    <dgm:cxn modelId="{6C14D9D2-5223-864E-B43A-FA7091D5FE06}" srcId="{B383C71C-C37C-3946-B66F-DA313F7A7BC2}" destId="{AAE63683-509B-E04F-9727-68BB196B5015}" srcOrd="2" destOrd="0" parTransId="{3D9047B4-2195-C14B-B6E7-C9EE200D7F75}" sibTransId="{5758B92F-4DE9-954A-8241-4D6CCD211957}"/>
    <dgm:cxn modelId="{CCBFD16A-F171-704F-BFC5-BE92FFE70F85}" srcId="{B383C71C-C37C-3946-B66F-DA313F7A7BC2}" destId="{ED412FE4-A28B-1F49-982C-7099D626201B}" srcOrd="3" destOrd="0" parTransId="{FAE9E469-F077-C14C-9145-B70D5E3CDA16}" sibTransId="{3E80DABF-EE91-2F4B-B085-CAF8C6F99572}"/>
    <dgm:cxn modelId="{33E966A0-F196-EE47-B66D-B9D8825E19AF}" type="presOf" srcId="{B383C71C-C37C-3946-B66F-DA313F7A7BC2}" destId="{45D9875A-F063-644F-8A91-7C3F61CFBDCA}" srcOrd="0" destOrd="0" presId="urn:microsoft.com/office/officeart/2005/8/layout/venn3"/>
    <dgm:cxn modelId="{B09D4B3C-8A5B-3847-9899-F3B208BD1428}" srcId="{B383C71C-C37C-3946-B66F-DA313F7A7BC2}" destId="{1256A7B5-8655-1044-BE49-D685E187A1BD}" srcOrd="1" destOrd="0" parTransId="{8227CC3A-7826-3A46-AC6C-C6E7C4751E17}" sibTransId="{B8364E51-DDBC-274E-98D7-08450069A19C}"/>
    <dgm:cxn modelId="{AE8766D0-7CBB-F146-8F7F-66A448C1C05D}" type="presOf" srcId="{1256A7B5-8655-1044-BE49-D685E187A1BD}" destId="{4D274D3D-420F-4143-A86C-64B8BB43A730}" srcOrd="0" destOrd="0" presId="urn:microsoft.com/office/officeart/2005/8/layout/venn3"/>
    <dgm:cxn modelId="{32C20AAF-A6D3-3044-9987-4F9764088F4A}" type="presOf" srcId="{AAE63683-509B-E04F-9727-68BB196B5015}" destId="{3AFB395D-E24B-214B-B497-DF62C3553040}" srcOrd="0" destOrd="0" presId="urn:microsoft.com/office/officeart/2005/8/layout/venn3"/>
    <dgm:cxn modelId="{53C38214-279F-CF44-BE75-5866E48FA6F9}" srcId="{B383C71C-C37C-3946-B66F-DA313F7A7BC2}" destId="{A7213228-323D-544A-ACAE-C50D7C0757FF}" srcOrd="4" destOrd="0" parTransId="{DD8A66B0-9C66-C04F-8446-1910C02E2FE7}" sibTransId="{397702B1-CA9A-B241-9898-520C7B3F8BB1}"/>
    <dgm:cxn modelId="{53BC1B04-BFDF-B540-B6F7-210391C28440}" type="presOf" srcId="{A7213228-323D-544A-ACAE-C50D7C0757FF}" destId="{299B0932-A5EE-F54A-A590-F251255A0F4E}" srcOrd="0" destOrd="0" presId="urn:microsoft.com/office/officeart/2005/8/layout/venn3"/>
    <dgm:cxn modelId="{3F75E3AA-8C9A-BC4B-B100-21B62CCFCE29}" type="presOf" srcId="{ED412FE4-A28B-1F49-982C-7099D626201B}" destId="{2DB30F22-352D-F846-81AD-CB1B48EADB5F}" srcOrd="0" destOrd="0" presId="urn:microsoft.com/office/officeart/2005/8/layout/venn3"/>
    <dgm:cxn modelId="{7483CC42-E58C-674E-9D8A-3581703B4006}" srcId="{B383C71C-C37C-3946-B66F-DA313F7A7BC2}" destId="{6E699874-9684-2249-9E0C-692758B214CF}" srcOrd="0" destOrd="0" parTransId="{E3734295-582B-194E-AE2C-056B569635EC}" sibTransId="{B101DD21-F15C-BA47-9AB1-2D02327A89FA}"/>
    <dgm:cxn modelId="{4E4A7F54-27EA-3D48-896E-D31D53DBF913}" type="presParOf" srcId="{45D9875A-F063-644F-8A91-7C3F61CFBDCA}" destId="{850E8D0A-12E3-794A-B113-91D4E8145CA5}" srcOrd="0" destOrd="0" presId="urn:microsoft.com/office/officeart/2005/8/layout/venn3"/>
    <dgm:cxn modelId="{EC414DA0-AE26-794E-B66E-A53CE5B9693C}" type="presParOf" srcId="{45D9875A-F063-644F-8A91-7C3F61CFBDCA}" destId="{C31874B7-F9FF-9F42-8BA2-EF1C5513BB0A}" srcOrd="1" destOrd="0" presId="urn:microsoft.com/office/officeart/2005/8/layout/venn3"/>
    <dgm:cxn modelId="{763F1F3C-5EDA-CD40-8AEC-3753F974110D}" type="presParOf" srcId="{45D9875A-F063-644F-8A91-7C3F61CFBDCA}" destId="{4D274D3D-420F-4143-A86C-64B8BB43A730}" srcOrd="2" destOrd="0" presId="urn:microsoft.com/office/officeart/2005/8/layout/venn3"/>
    <dgm:cxn modelId="{9884E9F5-81B4-0542-9264-EAEC69E38050}" type="presParOf" srcId="{45D9875A-F063-644F-8A91-7C3F61CFBDCA}" destId="{49F9E7CF-88FD-BE45-B923-CEEEF4E9A468}" srcOrd="3" destOrd="0" presId="urn:microsoft.com/office/officeart/2005/8/layout/venn3"/>
    <dgm:cxn modelId="{82751D7B-D37A-7043-B9FA-6F086064FEF3}" type="presParOf" srcId="{45D9875A-F063-644F-8A91-7C3F61CFBDCA}" destId="{3AFB395D-E24B-214B-B497-DF62C3553040}" srcOrd="4" destOrd="0" presId="urn:microsoft.com/office/officeart/2005/8/layout/venn3"/>
    <dgm:cxn modelId="{DE401BDB-4480-854A-AAAF-5BB493A8F25C}" type="presParOf" srcId="{45D9875A-F063-644F-8A91-7C3F61CFBDCA}" destId="{287ACDF1-9FB5-3C43-860C-4462EB2525F9}" srcOrd="5" destOrd="0" presId="urn:microsoft.com/office/officeart/2005/8/layout/venn3"/>
    <dgm:cxn modelId="{FA33AFBD-847C-C14D-84B3-A56C6B0CF086}" type="presParOf" srcId="{45D9875A-F063-644F-8A91-7C3F61CFBDCA}" destId="{2DB30F22-352D-F846-81AD-CB1B48EADB5F}" srcOrd="6" destOrd="0" presId="urn:microsoft.com/office/officeart/2005/8/layout/venn3"/>
    <dgm:cxn modelId="{7FB56F83-AF93-C243-8785-3ED6DAA911AC}" type="presParOf" srcId="{45D9875A-F063-644F-8A91-7C3F61CFBDCA}" destId="{9FF81420-8A79-164D-9F07-91C4F5DEDDBF}" srcOrd="7" destOrd="0" presId="urn:microsoft.com/office/officeart/2005/8/layout/venn3"/>
    <dgm:cxn modelId="{70655185-6F17-6445-9C00-59F51EDEC203}" type="presParOf" srcId="{45D9875A-F063-644F-8A91-7C3F61CFBDCA}" destId="{299B0932-A5EE-F54A-A590-F251255A0F4E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8E9BFF-6867-E84E-86EF-D022335BBE7F}" type="doc">
      <dgm:prSet loTypeId="urn:microsoft.com/office/officeart/2005/8/layout/venn1" loCatId="" qsTypeId="urn:microsoft.com/office/officeart/2005/8/quickstyle/simple5" qsCatId="simple" csTypeId="urn:microsoft.com/office/officeart/2005/8/colors/colorful4" csCatId="colorful" phldr="1"/>
      <dgm:spPr/>
    </dgm:pt>
    <dgm:pt modelId="{DFAE101B-22FF-714D-8335-2FED940BE8AD}">
      <dgm:prSet phldrT="[Text]"/>
      <dgm:spPr/>
      <dgm:t>
        <a:bodyPr/>
        <a:lstStyle/>
        <a:p>
          <a:r>
            <a:rPr lang="en-GB" dirty="0"/>
            <a:t>Pre</a:t>
          </a:r>
        </a:p>
        <a:p>
          <a:r>
            <a:rPr lang="en-GB" dirty="0"/>
            <a:t>operative</a:t>
          </a:r>
        </a:p>
      </dgm:t>
    </dgm:pt>
    <dgm:pt modelId="{64B3B466-7147-5245-99CD-8B2A5FCD81EE}" type="parTrans" cxnId="{931FCE18-4786-ED44-A2D8-50DB9DD2A043}">
      <dgm:prSet/>
      <dgm:spPr/>
      <dgm:t>
        <a:bodyPr/>
        <a:lstStyle/>
        <a:p>
          <a:endParaRPr lang="en-GB"/>
        </a:p>
      </dgm:t>
    </dgm:pt>
    <dgm:pt modelId="{461904FF-4903-DC4E-9098-84F3C192CB92}" type="sibTrans" cxnId="{931FCE18-4786-ED44-A2D8-50DB9DD2A043}">
      <dgm:prSet/>
      <dgm:spPr/>
      <dgm:t>
        <a:bodyPr/>
        <a:lstStyle/>
        <a:p>
          <a:endParaRPr lang="en-GB"/>
        </a:p>
      </dgm:t>
    </dgm:pt>
    <dgm:pt modelId="{2D30C9A0-D795-DC4E-B678-AB92CA84DC16}">
      <dgm:prSet phldrT="[Text]"/>
      <dgm:spPr/>
      <dgm:t>
        <a:bodyPr/>
        <a:lstStyle/>
        <a:p>
          <a:r>
            <a:rPr lang="en-GB" dirty="0"/>
            <a:t>Intra</a:t>
          </a:r>
        </a:p>
        <a:p>
          <a:r>
            <a:rPr lang="en-GB" dirty="0"/>
            <a:t>operative</a:t>
          </a:r>
        </a:p>
      </dgm:t>
    </dgm:pt>
    <dgm:pt modelId="{5B8BE74B-E388-7040-B9B9-AD1B46990B71}" type="parTrans" cxnId="{4569742D-BDE1-2140-987F-958B455A87AE}">
      <dgm:prSet/>
      <dgm:spPr/>
      <dgm:t>
        <a:bodyPr/>
        <a:lstStyle/>
        <a:p>
          <a:endParaRPr lang="en-GB"/>
        </a:p>
      </dgm:t>
    </dgm:pt>
    <dgm:pt modelId="{38E27091-6C2D-E04C-8BC7-7C11284DB750}" type="sibTrans" cxnId="{4569742D-BDE1-2140-987F-958B455A87AE}">
      <dgm:prSet/>
      <dgm:spPr/>
      <dgm:t>
        <a:bodyPr/>
        <a:lstStyle/>
        <a:p>
          <a:endParaRPr lang="en-GB"/>
        </a:p>
      </dgm:t>
    </dgm:pt>
    <dgm:pt modelId="{794A109E-4826-B34B-89E8-7DFB039FAED7}">
      <dgm:prSet phldrT="[Text]"/>
      <dgm:spPr/>
      <dgm:t>
        <a:bodyPr/>
        <a:lstStyle/>
        <a:p>
          <a:r>
            <a:rPr lang="en-GB" dirty="0"/>
            <a:t>Post</a:t>
          </a:r>
        </a:p>
        <a:p>
          <a:r>
            <a:rPr lang="en-GB" dirty="0"/>
            <a:t>operative</a:t>
          </a:r>
        </a:p>
      </dgm:t>
    </dgm:pt>
    <dgm:pt modelId="{35D9AE65-7D13-834F-8164-903F2C1ACFAC}" type="parTrans" cxnId="{10EABA2E-359E-204E-88BE-9AC246EEA329}">
      <dgm:prSet/>
      <dgm:spPr/>
      <dgm:t>
        <a:bodyPr/>
        <a:lstStyle/>
        <a:p>
          <a:endParaRPr lang="en-GB"/>
        </a:p>
      </dgm:t>
    </dgm:pt>
    <dgm:pt modelId="{3E553988-27D6-2845-995A-E322806B7D6F}" type="sibTrans" cxnId="{10EABA2E-359E-204E-88BE-9AC246EEA329}">
      <dgm:prSet/>
      <dgm:spPr/>
      <dgm:t>
        <a:bodyPr/>
        <a:lstStyle/>
        <a:p>
          <a:endParaRPr lang="en-GB"/>
        </a:p>
      </dgm:t>
    </dgm:pt>
    <dgm:pt modelId="{E71A9D33-CA52-5B4A-9C51-9668EBF18524}" type="pres">
      <dgm:prSet presAssocID="{818E9BFF-6867-E84E-86EF-D022335BBE7F}" presName="compositeShape" presStyleCnt="0">
        <dgm:presLayoutVars>
          <dgm:chMax val="7"/>
          <dgm:dir/>
          <dgm:resizeHandles val="exact"/>
        </dgm:presLayoutVars>
      </dgm:prSet>
      <dgm:spPr/>
    </dgm:pt>
    <dgm:pt modelId="{C3213CFE-FD8C-5B4B-A949-9F8F6149B933}" type="pres">
      <dgm:prSet presAssocID="{DFAE101B-22FF-714D-8335-2FED940BE8AD}" presName="circ1" presStyleLbl="vennNode1" presStyleIdx="0" presStyleCnt="3"/>
      <dgm:spPr/>
      <dgm:t>
        <a:bodyPr/>
        <a:lstStyle/>
        <a:p>
          <a:endParaRPr lang="en-IN"/>
        </a:p>
      </dgm:t>
    </dgm:pt>
    <dgm:pt modelId="{51C927BE-CDD8-804E-92B8-40153EB54497}" type="pres">
      <dgm:prSet presAssocID="{DFAE101B-22FF-714D-8335-2FED940BE8A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ED0708A-D446-AA48-BAA3-130459F4C964}" type="pres">
      <dgm:prSet presAssocID="{2D30C9A0-D795-DC4E-B678-AB92CA84DC16}" presName="circ2" presStyleLbl="vennNode1" presStyleIdx="1" presStyleCnt="3"/>
      <dgm:spPr/>
      <dgm:t>
        <a:bodyPr/>
        <a:lstStyle/>
        <a:p>
          <a:endParaRPr lang="en-IN"/>
        </a:p>
      </dgm:t>
    </dgm:pt>
    <dgm:pt modelId="{5FFDC0AA-9CA5-1E43-9D9C-5284D3D851B9}" type="pres">
      <dgm:prSet presAssocID="{2D30C9A0-D795-DC4E-B678-AB92CA84DC1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9B1A4BE-CAFB-8B45-9E29-BE8552E64AFA}" type="pres">
      <dgm:prSet presAssocID="{794A109E-4826-B34B-89E8-7DFB039FAED7}" presName="circ3" presStyleLbl="vennNode1" presStyleIdx="2" presStyleCnt="3"/>
      <dgm:spPr/>
      <dgm:t>
        <a:bodyPr/>
        <a:lstStyle/>
        <a:p>
          <a:endParaRPr lang="en-IN"/>
        </a:p>
      </dgm:t>
    </dgm:pt>
    <dgm:pt modelId="{B0663F73-335F-274E-ACCA-D5196DAA7755}" type="pres">
      <dgm:prSet presAssocID="{794A109E-4826-B34B-89E8-7DFB039FAED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AB245B64-6A1C-DC4C-AF0D-A0D970ECC977}" type="presOf" srcId="{2D30C9A0-D795-DC4E-B678-AB92CA84DC16}" destId="{EED0708A-D446-AA48-BAA3-130459F4C964}" srcOrd="0" destOrd="0" presId="urn:microsoft.com/office/officeart/2005/8/layout/venn1"/>
    <dgm:cxn modelId="{B6A99164-75BE-5D4A-9B9D-EFBC54F60A60}" type="presOf" srcId="{2D30C9A0-D795-DC4E-B678-AB92CA84DC16}" destId="{5FFDC0AA-9CA5-1E43-9D9C-5284D3D851B9}" srcOrd="1" destOrd="0" presId="urn:microsoft.com/office/officeart/2005/8/layout/venn1"/>
    <dgm:cxn modelId="{4569742D-BDE1-2140-987F-958B455A87AE}" srcId="{818E9BFF-6867-E84E-86EF-D022335BBE7F}" destId="{2D30C9A0-D795-DC4E-B678-AB92CA84DC16}" srcOrd="1" destOrd="0" parTransId="{5B8BE74B-E388-7040-B9B9-AD1B46990B71}" sibTransId="{38E27091-6C2D-E04C-8BC7-7C11284DB750}"/>
    <dgm:cxn modelId="{3516D01E-3C06-4E46-A22A-18072AB1D0F7}" type="presOf" srcId="{794A109E-4826-B34B-89E8-7DFB039FAED7}" destId="{B0663F73-335F-274E-ACCA-D5196DAA7755}" srcOrd="1" destOrd="0" presId="urn:microsoft.com/office/officeart/2005/8/layout/venn1"/>
    <dgm:cxn modelId="{091B0AA2-DF4E-B646-A031-B20E6BDA5E04}" type="presOf" srcId="{DFAE101B-22FF-714D-8335-2FED940BE8AD}" destId="{51C927BE-CDD8-804E-92B8-40153EB54497}" srcOrd="1" destOrd="0" presId="urn:microsoft.com/office/officeart/2005/8/layout/venn1"/>
    <dgm:cxn modelId="{D585371E-1F09-0547-91C9-09DFB2D24260}" type="presOf" srcId="{DFAE101B-22FF-714D-8335-2FED940BE8AD}" destId="{C3213CFE-FD8C-5B4B-A949-9F8F6149B933}" srcOrd="0" destOrd="0" presId="urn:microsoft.com/office/officeart/2005/8/layout/venn1"/>
    <dgm:cxn modelId="{931FCE18-4786-ED44-A2D8-50DB9DD2A043}" srcId="{818E9BFF-6867-E84E-86EF-D022335BBE7F}" destId="{DFAE101B-22FF-714D-8335-2FED940BE8AD}" srcOrd="0" destOrd="0" parTransId="{64B3B466-7147-5245-99CD-8B2A5FCD81EE}" sibTransId="{461904FF-4903-DC4E-9098-84F3C192CB92}"/>
    <dgm:cxn modelId="{10EABA2E-359E-204E-88BE-9AC246EEA329}" srcId="{818E9BFF-6867-E84E-86EF-D022335BBE7F}" destId="{794A109E-4826-B34B-89E8-7DFB039FAED7}" srcOrd="2" destOrd="0" parTransId="{35D9AE65-7D13-834F-8164-903F2C1ACFAC}" sibTransId="{3E553988-27D6-2845-995A-E322806B7D6F}"/>
    <dgm:cxn modelId="{477191D4-83CD-8142-8A48-DE6088DC4471}" type="presOf" srcId="{794A109E-4826-B34B-89E8-7DFB039FAED7}" destId="{F9B1A4BE-CAFB-8B45-9E29-BE8552E64AFA}" srcOrd="0" destOrd="0" presId="urn:microsoft.com/office/officeart/2005/8/layout/venn1"/>
    <dgm:cxn modelId="{8F614909-5857-714B-A108-3457F734E009}" type="presOf" srcId="{818E9BFF-6867-E84E-86EF-D022335BBE7F}" destId="{E71A9D33-CA52-5B4A-9C51-9668EBF18524}" srcOrd="0" destOrd="0" presId="urn:microsoft.com/office/officeart/2005/8/layout/venn1"/>
    <dgm:cxn modelId="{913C1E81-148B-414E-BC3F-A99D033F2F98}" type="presParOf" srcId="{E71A9D33-CA52-5B4A-9C51-9668EBF18524}" destId="{C3213CFE-FD8C-5B4B-A949-9F8F6149B933}" srcOrd="0" destOrd="0" presId="urn:microsoft.com/office/officeart/2005/8/layout/venn1"/>
    <dgm:cxn modelId="{12BE6ABC-3CF8-0D44-AF72-BF0B35193551}" type="presParOf" srcId="{E71A9D33-CA52-5B4A-9C51-9668EBF18524}" destId="{51C927BE-CDD8-804E-92B8-40153EB54497}" srcOrd="1" destOrd="0" presId="urn:microsoft.com/office/officeart/2005/8/layout/venn1"/>
    <dgm:cxn modelId="{B0297F68-7D1E-DE49-BC77-C08A29E1B786}" type="presParOf" srcId="{E71A9D33-CA52-5B4A-9C51-9668EBF18524}" destId="{EED0708A-D446-AA48-BAA3-130459F4C964}" srcOrd="2" destOrd="0" presId="urn:microsoft.com/office/officeart/2005/8/layout/venn1"/>
    <dgm:cxn modelId="{8A16996E-F758-9749-BF73-0747BC9859E7}" type="presParOf" srcId="{E71A9D33-CA52-5B4A-9C51-9668EBF18524}" destId="{5FFDC0AA-9CA5-1E43-9D9C-5284D3D851B9}" srcOrd="3" destOrd="0" presId="urn:microsoft.com/office/officeart/2005/8/layout/venn1"/>
    <dgm:cxn modelId="{E886119B-67E6-C746-9EFF-1B869D1D57CC}" type="presParOf" srcId="{E71A9D33-CA52-5B4A-9C51-9668EBF18524}" destId="{F9B1A4BE-CAFB-8B45-9E29-BE8552E64AFA}" srcOrd="4" destOrd="0" presId="urn:microsoft.com/office/officeart/2005/8/layout/venn1"/>
    <dgm:cxn modelId="{CBF8B7BB-5066-5B47-AC41-8B52AC3493D7}" type="presParOf" srcId="{E71A9D33-CA52-5B4A-9C51-9668EBF18524}" destId="{B0663F73-335F-274E-ACCA-D5196DAA775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409F1B-AE5E-1146-BCD7-B55016A3E8CF}" type="doc">
      <dgm:prSet loTypeId="urn:microsoft.com/office/officeart/2005/8/layout/cycle8" loCatId="" qsTypeId="urn:microsoft.com/office/officeart/2005/8/quickstyle/simple5" qsCatId="simple" csTypeId="urn:microsoft.com/office/officeart/2005/8/colors/colorful1#1" csCatId="colorful" phldr="1"/>
      <dgm:spPr/>
    </dgm:pt>
    <dgm:pt modelId="{CF6F6606-37E6-D44B-9A0D-0B556113D00B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Monitoring</a:t>
          </a:r>
        </a:p>
      </dgm:t>
    </dgm:pt>
    <dgm:pt modelId="{A7231DA3-4B9C-1241-81C8-15E8AD9C780D}" type="parTrans" cxnId="{E0C55625-D546-6A41-A53C-413250C31F0B}">
      <dgm:prSet/>
      <dgm:spPr/>
      <dgm:t>
        <a:bodyPr/>
        <a:lstStyle/>
        <a:p>
          <a:endParaRPr lang="en-GB"/>
        </a:p>
      </dgm:t>
    </dgm:pt>
    <dgm:pt modelId="{7C4E6E52-1D55-BC4F-9300-20196D3B144F}" type="sibTrans" cxnId="{E0C55625-D546-6A41-A53C-413250C31F0B}">
      <dgm:prSet/>
      <dgm:spPr/>
      <dgm:t>
        <a:bodyPr/>
        <a:lstStyle/>
        <a:p>
          <a:endParaRPr lang="en-GB"/>
        </a:p>
      </dgm:t>
    </dgm:pt>
    <dgm:pt modelId="{9F6627BD-88BA-2E41-95CC-8B9D277A4992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Analgesia </a:t>
          </a:r>
        </a:p>
      </dgm:t>
    </dgm:pt>
    <dgm:pt modelId="{6817877B-3B8D-7444-A3DD-180B22720DCF}" type="parTrans" cxnId="{C6AB4991-1DC6-7148-97FF-036DA9F56667}">
      <dgm:prSet/>
      <dgm:spPr/>
      <dgm:t>
        <a:bodyPr/>
        <a:lstStyle/>
        <a:p>
          <a:endParaRPr lang="en-GB"/>
        </a:p>
      </dgm:t>
    </dgm:pt>
    <dgm:pt modelId="{3851997B-757D-534E-ABE7-7F24DAAAD622}" type="sibTrans" cxnId="{C6AB4991-1DC6-7148-97FF-036DA9F56667}">
      <dgm:prSet/>
      <dgm:spPr/>
      <dgm:t>
        <a:bodyPr/>
        <a:lstStyle/>
        <a:p>
          <a:endParaRPr lang="en-GB"/>
        </a:p>
      </dgm:t>
    </dgm:pt>
    <dgm:pt modelId="{E2547BE1-16FB-E44D-8607-D1951CD85F67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Oxygen, hydration, temperature </a:t>
          </a:r>
        </a:p>
      </dgm:t>
    </dgm:pt>
    <dgm:pt modelId="{847BDFB3-CD31-0944-AA59-5EFE329E867C}" type="parTrans" cxnId="{2EBB0683-1E85-E447-8EB3-1A7053E75DCE}">
      <dgm:prSet/>
      <dgm:spPr/>
      <dgm:t>
        <a:bodyPr/>
        <a:lstStyle/>
        <a:p>
          <a:endParaRPr lang="en-GB"/>
        </a:p>
      </dgm:t>
    </dgm:pt>
    <dgm:pt modelId="{38522AE2-2F1F-C741-AB3B-EDA798374644}" type="sibTrans" cxnId="{2EBB0683-1E85-E447-8EB3-1A7053E75DCE}">
      <dgm:prSet/>
      <dgm:spPr/>
      <dgm:t>
        <a:bodyPr/>
        <a:lstStyle/>
        <a:p>
          <a:endParaRPr lang="en-GB"/>
        </a:p>
      </dgm:t>
    </dgm:pt>
    <dgm:pt modelId="{4A71D7B8-F68B-1349-8E4A-F5075FB0AC60}" type="pres">
      <dgm:prSet presAssocID="{D3409F1B-AE5E-1146-BCD7-B55016A3E8CF}" presName="compositeShape" presStyleCnt="0">
        <dgm:presLayoutVars>
          <dgm:chMax val="7"/>
          <dgm:dir/>
          <dgm:resizeHandles val="exact"/>
        </dgm:presLayoutVars>
      </dgm:prSet>
      <dgm:spPr/>
    </dgm:pt>
    <dgm:pt modelId="{D7E5162B-E1C6-A74B-97AB-2BA36481E13A}" type="pres">
      <dgm:prSet presAssocID="{D3409F1B-AE5E-1146-BCD7-B55016A3E8CF}" presName="wedge1" presStyleLbl="node1" presStyleIdx="0" presStyleCnt="3"/>
      <dgm:spPr/>
      <dgm:t>
        <a:bodyPr/>
        <a:lstStyle/>
        <a:p>
          <a:endParaRPr lang="en-IN"/>
        </a:p>
      </dgm:t>
    </dgm:pt>
    <dgm:pt modelId="{680EF458-0C6D-064E-AB52-879C81CA3659}" type="pres">
      <dgm:prSet presAssocID="{D3409F1B-AE5E-1146-BCD7-B55016A3E8CF}" presName="dummy1a" presStyleCnt="0"/>
      <dgm:spPr/>
    </dgm:pt>
    <dgm:pt modelId="{C611841B-F8E9-6648-99A5-81D20C2476B1}" type="pres">
      <dgm:prSet presAssocID="{D3409F1B-AE5E-1146-BCD7-B55016A3E8CF}" presName="dummy1b" presStyleCnt="0"/>
      <dgm:spPr/>
    </dgm:pt>
    <dgm:pt modelId="{4820D7C9-6FBC-994A-B39C-62E61090D080}" type="pres">
      <dgm:prSet presAssocID="{D3409F1B-AE5E-1146-BCD7-B55016A3E8C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9EF8A4F-C07A-2E48-9B88-53DA411DEDDF}" type="pres">
      <dgm:prSet presAssocID="{D3409F1B-AE5E-1146-BCD7-B55016A3E8CF}" presName="wedge2" presStyleLbl="node1" presStyleIdx="1" presStyleCnt="3"/>
      <dgm:spPr/>
      <dgm:t>
        <a:bodyPr/>
        <a:lstStyle/>
        <a:p>
          <a:endParaRPr lang="en-IN"/>
        </a:p>
      </dgm:t>
    </dgm:pt>
    <dgm:pt modelId="{9EA4316B-BB1A-6440-A321-F02E64417553}" type="pres">
      <dgm:prSet presAssocID="{D3409F1B-AE5E-1146-BCD7-B55016A3E8CF}" presName="dummy2a" presStyleCnt="0"/>
      <dgm:spPr/>
    </dgm:pt>
    <dgm:pt modelId="{71E1E9F8-76A3-CE44-BA21-83279E6824BF}" type="pres">
      <dgm:prSet presAssocID="{D3409F1B-AE5E-1146-BCD7-B55016A3E8CF}" presName="dummy2b" presStyleCnt="0"/>
      <dgm:spPr/>
    </dgm:pt>
    <dgm:pt modelId="{055ACEC8-B676-974B-87CC-AB539B84B942}" type="pres">
      <dgm:prSet presAssocID="{D3409F1B-AE5E-1146-BCD7-B55016A3E8C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ED11E2C-7D49-CF42-B4E0-A73F17B295F1}" type="pres">
      <dgm:prSet presAssocID="{D3409F1B-AE5E-1146-BCD7-B55016A3E8CF}" presName="wedge3" presStyleLbl="node1" presStyleIdx="2" presStyleCnt="3"/>
      <dgm:spPr/>
      <dgm:t>
        <a:bodyPr/>
        <a:lstStyle/>
        <a:p>
          <a:endParaRPr lang="en-IN"/>
        </a:p>
      </dgm:t>
    </dgm:pt>
    <dgm:pt modelId="{E2F955B5-B1E0-5545-A255-666B9D3D173B}" type="pres">
      <dgm:prSet presAssocID="{D3409F1B-AE5E-1146-BCD7-B55016A3E8CF}" presName="dummy3a" presStyleCnt="0"/>
      <dgm:spPr/>
    </dgm:pt>
    <dgm:pt modelId="{73D3B2C2-80EC-8644-A359-F4AA85C65C1D}" type="pres">
      <dgm:prSet presAssocID="{D3409F1B-AE5E-1146-BCD7-B55016A3E8CF}" presName="dummy3b" presStyleCnt="0"/>
      <dgm:spPr/>
    </dgm:pt>
    <dgm:pt modelId="{5DA9428F-BC74-9A4C-9FB0-53CEFCE6580B}" type="pres">
      <dgm:prSet presAssocID="{D3409F1B-AE5E-1146-BCD7-B55016A3E8C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0FA444E-32A8-4945-ABF1-4384575DAA13}" type="pres">
      <dgm:prSet presAssocID="{7C4E6E52-1D55-BC4F-9300-20196D3B144F}" presName="arrowWedge1" presStyleLbl="fgSibTrans2D1" presStyleIdx="0" presStyleCnt="3"/>
      <dgm:spPr/>
    </dgm:pt>
    <dgm:pt modelId="{96DE31A4-EB86-E542-820D-0F845DA6A4A5}" type="pres">
      <dgm:prSet presAssocID="{3851997B-757D-534E-ABE7-7F24DAAAD622}" presName="arrowWedge2" presStyleLbl="fgSibTrans2D1" presStyleIdx="1" presStyleCnt="3"/>
      <dgm:spPr/>
    </dgm:pt>
    <dgm:pt modelId="{EEA4DE84-5DA1-8640-B8B0-6681BEEF603D}" type="pres">
      <dgm:prSet presAssocID="{38522AE2-2F1F-C741-AB3B-EDA798374644}" presName="arrowWedge3" presStyleLbl="fgSibTrans2D1" presStyleIdx="2" presStyleCnt="3"/>
      <dgm:spPr/>
    </dgm:pt>
  </dgm:ptLst>
  <dgm:cxnLst>
    <dgm:cxn modelId="{C7345B5F-D45E-0B40-ACF5-8D6648ACD92C}" type="presOf" srcId="{CF6F6606-37E6-D44B-9A0D-0B556113D00B}" destId="{D7E5162B-E1C6-A74B-97AB-2BA36481E13A}" srcOrd="0" destOrd="0" presId="urn:microsoft.com/office/officeart/2005/8/layout/cycle8"/>
    <dgm:cxn modelId="{BCEA6E7F-8B84-EA4B-8C3E-55B6B8EDE63A}" type="presOf" srcId="{E2547BE1-16FB-E44D-8607-D1951CD85F67}" destId="{5DA9428F-BC74-9A4C-9FB0-53CEFCE6580B}" srcOrd="1" destOrd="0" presId="urn:microsoft.com/office/officeart/2005/8/layout/cycle8"/>
    <dgm:cxn modelId="{24EA9EF2-4A6D-AC48-BDE4-ADE0CC0BB107}" type="presOf" srcId="{CF6F6606-37E6-D44B-9A0D-0B556113D00B}" destId="{4820D7C9-6FBC-994A-B39C-62E61090D080}" srcOrd="1" destOrd="0" presId="urn:microsoft.com/office/officeart/2005/8/layout/cycle8"/>
    <dgm:cxn modelId="{B85F1F16-5B15-F049-BD50-15D213A3FF0B}" type="presOf" srcId="{D3409F1B-AE5E-1146-BCD7-B55016A3E8CF}" destId="{4A71D7B8-F68B-1349-8E4A-F5075FB0AC60}" srcOrd="0" destOrd="0" presId="urn:microsoft.com/office/officeart/2005/8/layout/cycle8"/>
    <dgm:cxn modelId="{7A462A54-5E79-134E-9DFD-73B704751CF4}" type="presOf" srcId="{9F6627BD-88BA-2E41-95CC-8B9D277A4992}" destId="{59EF8A4F-C07A-2E48-9B88-53DA411DEDDF}" srcOrd="0" destOrd="0" presId="urn:microsoft.com/office/officeart/2005/8/layout/cycle8"/>
    <dgm:cxn modelId="{C6AB4991-1DC6-7148-97FF-036DA9F56667}" srcId="{D3409F1B-AE5E-1146-BCD7-B55016A3E8CF}" destId="{9F6627BD-88BA-2E41-95CC-8B9D277A4992}" srcOrd="1" destOrd="0" parTransId="{6817877B-3B8D-7444-A3DD-180B22720DCF}" sibTransId="{3851997B-757D-534E-ABE7-7F24DAAAD622}"/>
    <dgm:cxn modelId="{2EBB0683-1E85-E447-8EB3-1A7053E75DCE}" srcId="{D3409F1B-AE5E-1146-BCD7-B55016A3E8CF}" destId="{E2547BE1-16FB-E44D-8607-D1951CD85F67}" srcOrd="2" destOrd="0" parTransId="{847BDFB3-CD31-0944-AA59-5EFE329E867C}" sibTransId="{38522AE2-2F1F-C741-AB3B-EDA798374644}"/>
    <dgm:cxn modelId="{E0C55625-D546-6A41-A53C-413250C31F0B}" srcId="{D3409F1B-AE5E-1146-BCD7-B55016A3E8CF}" destId="{CF6F6606-37E6-D44B-9A0D-0B556113D00B}" srcOrd="0" destOrd="0" parTransId="{A7231DA3-4B9C-1241-81C8-15E8AD9C780D}" sibTransId="{7C4E6E52-1D55-BC4F-9300-20196D3B144F}"/>
    <dgm:cxn modelId="{90F9E9E2-675E-9C40-8E5D-99F046BC5A4A}" type="presOf" srcId="{9F6627BD-88BA-2E41-95CC-8B9D277A4992}" destId="{055ACEC8-B676-974B-87CC-AB539B84B942}" srcOrd="1" destOrd="0" presId="urn:microsoft.com/office/officeart/2005/8/layout/cycle8"/>
    <dgm:cxn modelId="{D8924D49-B340-334E-8382-B0E4332ECF69}" type="presOf" srcId="{E2547BE1-16FB-E44D-8607-D1951CD85F67}" destId="{DED11E2C-7D49-CF42-B4E0-A73F17B295F1}" srcOrd="0" destOrd="0" presId="urn:microsoft.com/office/officeart/2005/8/layout/cycle8"/>
    <dgm:cxn modelId="{69BD2074-EDDE-1249-970B-E9BC07C9A14B}" type="presParOf" srcId="{4A71D7B8-F68B-1349-8E4A-F5075FB0AC60}" destId="{D7E5162B-E1C6-A74B-97AB-2BA36481E13A}" srcOrd="0" destOrd="0" presId="urn:microsoft.com/office/officeart/2005/8/layout/cycle8"/>
    <dgm:cxn modelId="{D23D3BE3-7E34-F346-9514-C5569D7213E2}" type="presParOf" srcId="{4A71D7B8-F68B-1349-8E4A-F5075FB0AC60}" destId="{680EF458-0C6D-064E-AB52-879C81CA3659}" srcOrd="1" destOrd="0" presId="urn:microsoft.com/office/officeart/2005/8/layout/cycle8"/>
    <dgm:cxn modelId="{DEA3E538-7883-A34E-ACE9-A6876CE953F3}" type="presParOf" srcId="{4A71D7B8-F68B-1349-8E4A-F5075FB0AC60}" destId="{C611841B-F8E9-6648-99A5-81D20C2476B1}" srcOrd="2" destOrd="0" presId="urn:microsoft.com/office/officeart/2005/8/layout/cycle8"/>
    <dgm:cxn modelId="{6BD7B92B-87F9-FD4C-8CB9-5A77E9379631}" type="presParOf" srcId="{4A71D7B8-F68B-1349-8E4A-F5075FB0AC60}" destId="{4820D7C9-6FBC-994A-B39C-62E61090D080}" srcOrd="3" destOrd="0" presId="urn:microsoft.com/office/officeart/2005/8/layout/cycle8"/>
    <dgm:cxn modelId="{50B41DB3-F1A4-324B-97FF-1D66B134060C}" type="presParOf" srcId="{4A71D7B8-F68B-1349-8E4A-F5075FB0AC60}" destId="{59EF8A4F-C07A-2E48-9B88-53DA411DEDDF}" srcOrd="4" destOrd="0" presId="urn:microsoft.com/office/officeart/2005/8/layout/cycle8"/>
    <dgm:cxn modelId="{D857F03B-DD07-9B42-A5A4-1B4F8A8B2C9B}" type="presParOf" srcId="{4A71D7B8-F68B-1349-8E4A-F5075FB0AC60}" destId="{9EA4316B-BB1A-6440-A321-F02E64417553}" srcOrd="5" destOrd="0" presId="urn:microsoft.com/office/officeart/2005/8/layout/cycle8"/>
    <dgm:cxn modelId="{0005C1DC-FF20-C24D-967E-B697FB77E925}" type="presParOf" srcId="{4A71D7B8-F68B-1349-8E4A-F5075FB0AC60}" destId="{71E1E9F8-76A3-CE44-BA21-83279E6824BF}" srcOrd="6" destOrd="0" presId="urn:microsoft.com/office/officeart/2005/8/layout/cycle8"/>
    <dgm:cxn modelId="{86DE6187-EFC6-2442-9550-58CBF604EB9D}" type="presParOf" srcId="{4A71D7B8-F68B-1349-8E4A-F5075FB0AC60}" destId="{055ACEC8-B676-974B-87CC-AB539B84B942}" srcOrd="7" destOrd="0" presId="urn:microsoft.com/office/officeart/2005/8/layout/cycle8"/>
    <dgm:cxn modelId="{7227D8B2-CA57-5E49-88E5-B33F66B046F2}" type="presParOf" srcId="{4A71D7B8-F68B-1349-8E4A-F5075FB0AC60}" destId="{DED11E2C-7D49-CF42-B4E0-A73F17B295F1}" srcOrd="8" destOrd="0" presId="urn:microsoft.com/office/officeart/2005/8/layout/cycle8"/>
    <dgm:cxn modelId="{2767618F-EDEE-3240-9E08-09ACAFB5F7F1}" type="presParOf" srcId="{4A71D7B8-F68B-1349-8E4A-F5075FB0AC60}" destId="{E2F955B5-B1E0-5545-A255-666B9D3D173B}" srcOrd="9" destOrd="0" presId="urn:microsoft.com/office/officeart/2005/8/layout/cycle8"/>
    <dgm:cxn modelId="{E850B7B5-849E-E348-A1F9-CAA14683EC6F}" type="presParOf" srcId="{4A71D7B8-F68B-1349-8E4A-F5075FB0AC60}" destId="{73D3B2C2-80EC-8644-A359-F4AA85C65C1D}" srcOrd="10" destOrd="0" presId="urn:microsoft.com/office/officeart/2005/8/layout/cycle8"/>
    <dgm:cxn modelId="{E075A092-75F7-F94B-8659-74666BD3490A}" type="presParOf" srcId="{4A71D7B8-F68B-1349-8E4A-F5075FB0AC60}" destId="{5DA9428F-BC74-9A4C-9FB0-53CEFCE6580B}" srcOrd="11" destOrd="0" presId="urn:microsoft.com/office/officeart/2005/8/layout/cycle8"/>
    <dgm:cxn modelId="{90252292-CCC8-6649-B59B-EF84887CCE1C}" type="presParOf" srcId="{4A71D7B8-F68B-1349-8E4A-F5075FB0AC60}" destId="{20FA444E-32A8-4945-ABF1-4384575DAA13}" srcOrd="12" destOrd="0" presId="urn:microsoft.com/office/officeart/2005/8/layout/cycle8"/>
    <dgm:cxn modelId="{5F2E6554-2AC3-0140-A880-3068F96071E6}" type="presParOf" srcId="{4A71D7B8-F68B-1349-8E4A-F5075FB0AC60}" destId="{96DE31A4-EB86-E542-820D-0F845DA6A4A5}" srcOrd="13" destOrd="0" presId="urn:microsoft.com/office/officeart/2005/8/layout/cycle8"/>
    <dgm:cxn modelId="{1A03F581-1757-724B-A58F-F693230662AE}" type="presParOf" srcId="{4A71D7B8-F68B-1349-8E4A-F5075FB0AC60}" destId="{EEA4DE84-5DA1-8640-B8B0-6681BEEF603D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1BB57D-CD8B-FF40-8839-A615E9FEB8D3}">
      <dsp:nvSpPr>
        <dsp:cNvPr id="0" name=""/>
        <dsp:cNvSpPr/>
      </dsp:nvSpPr>
      <dsp:spPr>
        <a:xfrm>
          <a:off x="3018155" y="3072899"/>
          <a:ext cx="2091690" cy="209169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900" kern="1200"/>
        </a:p>
      </dsp:txBody>
      <dsp:txXfrm>
        <a:off x="3324476" y="3379220"/>
        <a:ext cx="1479048" cy="1479048"/>
      </dsp:txXfrm>
    </dsp:sp>
    <dsp:sp modelId="{0D31BBE9-1474-D548-A8AB-F63D043C97B2}">
      <dsp:nvSpPr>
        <dsp:cNvPr id="0" name=""/>
        <dsp:cNvSpPr/>
      </dsp:nvSpPr>
      <dsp:spPr>
        <a:xfrm rot="10800000">
          <a:off x="994175" y="3820678"/>
          <a:ext cx="1912661" cy="59613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55B54D4-55D1-1A45-9ED6-6257E563B4F4}">
      <dsp:nvSpPr>
        <dsp:cNvPr id="0" name=""/>
        <dsp:cNvSpPr/>
      </dsp:nvSpPr>
      <dsp:spPr>
        <a:xfrm>
          <a:off x="622" y="3323902"/>
          <a:ext cx="1987105" cy="15896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Heart rate control</a:t>
          </a:r>
        </a:p>
      </dsp:txBody>
      <dsp:txXfrm>
        <a:off x="47182" y="3370462"/>
        <a:ext cx="1893985" cy="1496564"/>
      </dsp:txXfrm>
    </dsp:sp>
    <dsp:sp modelId="{F1310E6E-D46A-D647-BEAE-F96CBB6AA656}">
      <dsp:nvSpPr>
        <dsp:cNvPr id="0" name=""/>
        <dsp:cNvSpPr/>
      </dsp:nvSpPr>
      <dsp:spPr>
        <a:xfrm rot="13500000">
          <a:off x="1613203" y="2326212"/>
          <a:ext cx="1912661" cy="59613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BE103C-BF83-8D44-B9AD-50FA1250734F}">
      <dsp:nvSpPr>
        <dsp:cNvPr id="0" name=""/>
        <dsp:cNvSpPr/>
      </dsp:nvSpPr>
      <dsp:spPr>
        <a:xfrm>
          <a:off x="899753" y="1153208"/>
          <a:ext cx="1987105" cy="15896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Peripheral and vascular dynamics</a:t>
          </a:r>
        </a:p>
      </dsp:txBody>
      <dsp:txXfrm>
        <a:off x="946313" y="1199768"/>
        <a:ext cx="1893985" cy="1496564"/>
      </dsp:txXfrm>
    </dsp:sp>
    <dsp:sp modelId="{AD826DCF-DC0E-EF40-B25F-BD3C16ED4F8E}">
      <dsp:nvSpPr>
        <dsp:cNvPr id="0" name=""/>
        <dsp:cNvSpPr/>
      </dsp:nvSpPr>
      <dsp:spPr>
        <a:xfrm rot="16200000">
          <a:off x="3107669" y="1707184"/>
          <a:ext cx="1912661" cy="59613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C53446-1F2D-E34F-95A7-D811E73EFD6C}">
      <dsp:nvSpPr>
        <dsp:cNvPr id="0" name=""/>
        <dsp:cNvSpPr/>
      </dsp:nvSpPr>
      <dsp:spPr>
        <a:xfrm>
          <a:off x="3070447" y="254077"/>
          <a:ext cx="1987105" cy="15896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Systolic and diastolic function</a:t>
          </a:r>
        </a:p>
      </dsp:txBody>
      <dsp:txXfrm>
        <a:off x="3117007" y="300637"/>
        <a:ext cx="1893985" cy="1496564"/>
      </dsp:txXfrm>
    </dsp:sp>
    <dsp:sp modelId="{D1503399-6DC8-7C4C-8F58-1C1816392761}">
      <dsp:nvSpPr>
        <dsp:cNvPr id="0" name=""/>
        <dsp:cNvSpPr/>
      </dsp:nvSpPr>
      <dsp:spPr>
        <a:xfrm rot="18900000">
          <a:off x="4602135" y="2326212"/>
          <a:ext cx="1912661" cy="59613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EEF5F1A-8A0A-514B-B811-77A261FB7D78}">
      <dsp:nvSpPr>
        <dsp:cNvPr id="0" name=""/>
        <dsp:cNvSpPr/>
      </dsp:nvSpPr>
      <dsp:spPr>
        <a:xfrm>
          <a:off x="5241141" y="1153208"/>
          <a:ext cx="1987105" cy="15896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Silent MI</a:t>
          </a:r>
        </a:p>
      </dsp:txBody>
      <dsp:txXfrm>
        <a:off x="5287701" y="1199768"/>
        <a:ext cx="1893985" cy="1496564"/>
      </dsp:txXfrm>
    </dsp:sp>
    <dsp:sp modelId="{E316E17D-3D0C-B54E-B577-4A5313A5D41F}">
      <dsp:nvSpPr>
        <dsp:cNvPr id="0" name=""/>
        <dsp:cNvSpPr/>
      </dsp:nvSpPr>
      <dsp:spPr>
        <a:xfrm>
          <a:off x="5221163" y="3820678"/>
          <a:ext cx="1912661" cy="59613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7D6306C-FC31-DE44-A529-DA565CB9A6BC}">
      <dsp:nvSpPr>
        <dsp:cNvPr id="0" name=""/>
        <dsp:cNvSpPr/>
      </dsp:nvSpPr>
      <dsp:spPr>
        <a:xfrm>
          <a:off x="6140272" y="3323902"/>
          <a:ext cx="1987105" cy="15896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Arrhythmias</a:t>
          </a:r>
        </a:p>
      </dsp:txBody>
      <dsp:txXfrm>
        <a:off x="6186832" y="3370462"/>
        <a:ext cx="1893985" cy="14965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0E8D0A-12E3-794A-B113-91D4E8145CA5}">
      <dsp:nvSpPr>
        <dsp:cNvPr id="0" name=""/>
        <dsp:cNvSpPr/>
      </dsp:nvSpPr>
      <dsp:spPr>
        <a:xfrm>
          <a:off x="1389" y="601886"/>
          <a:ext cx="2708671" cy="270867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49067" tIns="44450" rIns="149067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HRDB</a:t>
          </a:r>
        </a:p>
      </dsp:txBody>
      <dsp:txXfrm>
        <a:off x="398065" y="998562"/>
        <a:ext cx="1915319" cy="1915319"/>
      </dsp:txXfrm>
    </dsp:sp>
    <dsp:sp modelId="{4D274D3D-420F-4143-A86C-64B8BB43A730}">
      <dsp:nvSpPr>
        <dsp:cNvPr id="0" name=""/>
        <dsp:cNvSpPr/>
      </dsp:nvSpPr>
      <dsp:spPr>
        <a:xfrm>
          <a:off x="2168326" y="601886"/>
          <a:ext cx="2708671" cy="270867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2450223"/>
                <a:satOff val="-10194"/>
                <a:lumOff val="24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2450223"/>
                <a:satOff val="-10194"/>
                <a:lumOff val="24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2450223"/>
                <a:satOff val="-10194"/>
                <a:lumOff val="24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49067" tIns="44450" rIns="149067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30:15</a:t>
          </a:r>
        </a:p>
      </dsp:txBody>
      <dsp:txXfrm>
        <a:off x="2565002" y="998562"/>
        <a:ext cx="1915319" cy="1915319"/>
      </dsp:txXfrm>
    </dsp:sp>
    <dsp:sp modelId="{3AFB395D-E24B-214B-B497-DF62C3553040}">
      <dsp:nvSpPr>
        <dsp:cNvPr id="0" name=""/>
        <dsp:cNvSpPr/>
      </dsp:nvSpPr>
      <dsp:spPr>
        <a:xfrm>
          <a:off x="4335264" y="601886"/>
          <a:ext cx="2708671" cy="270867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49067" tIns="44450" rIns="149067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Valsalva Ratio</a:t>
          </a:r>
        </a:p>
      </dsp:txBody>
      <dsp:txXfrm>
        <a:off x="4731940" y="998562"/>
        <a:ext cx="1915319" cy="1915319"/>
      </dsp:txXfrm>
    </dsp:sp>
    <dsp:sp modelId="{2DB30F22-352D-F846-81AD-CB1B48EADB5F}">
      <dsp:nvSpPr>
        <dsp:cNvPr id="0" name=""/>
        <dsp:cNvSpPr/>
      </dsp:nvSpPr>
      <dsp:spPr>
        <a:xfrm>
          <a:off x="6502201" y="601886"/>
          <a:ext cx="2708671" cy="270867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7350668"/>
                <a:satOff val="-30583"/>
                <a:lumOff val="72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7350668"/>
                <a:satOff val="-30583"/>
                <a:lumOff val="72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7350668"/>
                <a:satOff val="-30583"/>
                <a:lumOff val="72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49067" tIns="44450" rIns="149067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BP to standing</a:t>
          </a:r>
        </a:p>
      </dsp:txBody>
      <dsp:txXfrm>
        <a:off x="6898877" y="998562"/>
        <a:ext cx="1915319" cy="1915319"/>
      </dsp:txXfrm>
    </dsp:sp>
    <dsp:sp modelId="{299B0932-A5EE-F54A-A590-F251255A0F4E}">
      <dsp:nvSpPr>
        <dsp:cNvPr id="0" name=""/>
        <dsp:cNvSpPr/>
      </dsp:nvSpPr>
      <dsp:spPr>
        <a:xfrm>
          <a:off x="8669139" y="601886"/>
          <a:ext cx="2708671" cy="270867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49067" tIns="44450" rIns="149067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BP handgrip</a:t>
          </a:r>
        </a:p>
      </dsp:txBody>
      <dsp:txXfrm>
        <a:off x="9065815" y="998562"/>
        <a:ext cx="1915319" cy="19153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13CFE-FD8C-5B4B-A949-9F8F6149B933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Pre</a:t>
          </a:r>
        </a:p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operative</a:t>
          </a:r>
        </a:p>
      </dsp:txBody>
      <dsp:txXfrm>
        <a:off x="2871893" y="636693"/>
        <a:ext cx="2384213" cy="1463040"/>
      </dsp:txXfrm>
    </dsp:sp>
    <dsp:sp modelId="{EED0708A-D446-AA48-BAA3-130459F4C964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Intra</a:t>
          </a:r>
        </a:p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operative</a:t>
          </a:r>
        </a:p>
      </dsp:txBody>
      <dsp:txXfrm>
        <a:off x="4605866" y="2939626"/>
        <a:ext cx="1950720" cy="1788160"/>
      </dsp:txXfrm>
    </dsp:sp>
    <dsp:sp modelId="{F9B1A4BE-CAFB-8B45-9E29-BE8552E64AFA}">
      <dsp:nvSpPr>
        <dsp:cNvPr id="0" name=""/>
        <dsp:cNvSpPr/>
      </dsp:nvSpPr>
      <dsp:spPr>
        <a:xfrm>
          <a:off x="1265258" y="2099733"/>
          <a:ext cx="3251200" cy="3251200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Post</a:t>
          </a:r>
        </a:p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operative</a:t>
          </a:r>
        </a:p>
      </dsp:txBody>
      <dsp:txXfrm>
        <a:off x="1571413" y="2939626"/>
        <a:ext cx="1950720" cy="17881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E5162B-E1C6-A74B-97AB-2BA36481E13A}">
      <dsp:nvSpPr>
        <dsp:cNvPr id="0" name=""/>
        <dsp:cNvSpPr/>
      </dsp:nvSpPr>
      <dsp:spPr>
        <a:xfrm>
          <a:off x="2649491" y="365367"/>
          <a:ext cx="4721676" cy="4721676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Monitoring</a:t>
          </a:r>
        </a:p>
      </dsp:txBody>
      <dsp:txXfrm>
        <a:off x="5137927" y="1365913"/>
        <a:ext cx="1686312" cy="1405260"/>
      </dsp:txXfrm>
    </dsp:sp>
    <dsp:sp modelId="{59EF8A4F-C07A-2E48-9B88-53DA411DEDDF}">
      <dsp:nvSpPr>
        <dsp:cNvPr id="0" name=""/>
        <dsp:cNvSpPr/>
      </dsp:nvSpPr>
      <dsp:spPr>
        <a:xfrm>
          <a:off x="2552247" y="533999"/>
          <a:ext cx="4721676" cy="4721676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Analgesia </a:t>
          </a:r>
        </a:p>
      </dsp:txBody>
      <dsp:txXfrm>
        <a:off x="3676456" y="3597467"/>
        <a:ext cx="2529469" cy="1236629"/>
      </dsp:txXfrm>
    </dsp:sp>
    <dsp:sp modelId="{DED11E2C-7D49-CF42-B4E0-A73F17B295F1}">
      <dsp:nvSpPr>
        <dsp:cNvPr id="0" name=""/>
        <dsp:cNvSpPr/>
      </dsp:nvSpPr>
      <dsp:spPr>
        <a:xfrm>
          <a:off x="2455003" y="365367"/>
          <a:ext cx="4721676" cy="4721676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Oxygen, hydration, temperature </a:t>
          </a:r>
        </a:p>
      </dsp:txBody>
      <dsp:txXfrm>
        <a:off x="3001930" y="1365913"/>
        <a:ext cx="1686312" cy="1405260"/>
      </dsp:txXfrm>
    </dsp:sp>
    <dsp:sp modelId="{20FA444E-32A8-4945-ABF1-4384575DAA13}">
      <dsp:nvSpPr>
        <dsp:cNvPr id="0" name=""/>
        <dsp:cNvSpPr/>
      </dsp:nvSpPr>
      <dsp:spPr>
        <a:xfrm>
          <a:off x="2357586" y="73073"/>
          <a:ext cx="5306264" cy="530626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DE31A4-EB86-E542-820D-0F845DA6A4A5}">
      <dsp:nvSpPr>
        <dsp:cNvPr id="0" name=""/>
        <dsp:cNvSpPr/>
      </dsp:nvSpPr>
      <dsp:spPr>
        <a:xfrm>
          <a:off x="2259953" y="241406"/>
          <a:ext cx="5306264" cy="530626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A4DE84-5DA1-8640-B8B0-6681BEEF603D}">
      <dsp:nvSpPr>
        <dsp:cNvPr id="0" name=""/>
        <dsp:cNvSpPr/>
      </dsp:nvSpPr>
      <dsp:spPr>
        <a:xfrm>
          <a:off x="2162319" y="73073"/>
          <a:ext cx="5306264" cy="530626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8896D-4CDC-4747-A904-EC64EAF21A68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B3FE8-8A30-5D42-96C4-75C5F98A90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6419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Fatigue, weakness, dizziness, syncope, due to denervation hypersensitivity due to sympathetic nerve degeneration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B3FE8-8A30-5D42-96C4-75C5F98A909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2029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Impaired Detrusor functioning, and impaired bladder sensation, incomplete emptying increased postvoid residual urine, urinary retention, infection. </a:t>
            </a:r>
          </a:p>
          <a:p>
            <a:r>
              <a:rPr lang="en-US" dirty="0"/>
              <a:t>Anhidrosis, gustatory sweating, </a:t>
            </a:r>
            <a:r>
              <a:rPr lang="en-US" dirty="0" err="1"/>
              <a:t>vasodil</a:t>
            </a:r>
            <a:r>
              <a:rPr lang="en-US" dirty="0"/>
              <a:t>, AV shunting, edema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B3FE8-8A30-5D42-96C4-75C5F98A909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288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Battery of tests rather than a single test, Both PS and S functions should be assessed.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B3FE8-8A30-5D42-96C4-75C5F98A909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8765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 10 beats and &lt; 1.17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B3FE8-8A30-5D42-96C4-75C5F98A909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9249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B3FE8-8A30-5D42-96C4-75C5F98A909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423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Symptoms like dizziness, visual impairment, syncope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B3FE8-8A30-5D42-96C4-75C5F98A909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9228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Spectral analysis involves decomposing the series of sequential R-R intervals into a sum of sinusoidal functions of different amplitudes and frequencies using mathematical approaches, like the fast Fourier transformation or autoregressive models.</a:t>
            </a:r>
            <a:r>
              <a:rPr lang="en-IN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B3FE8-8A30-5D42-96C4-75C5F98A909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8553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Metaiodobenzyl</a:t>
            </a:r>
            <a:r>
              <a:rPr lang="en-US" dirty="0"/>
              <a:t> guanidine. Decreased uptake with sympathetic denervation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B3FE8-8A30-5D42-96C4-75C5F98A909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0239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Loss of compensatory vasoconstriction and tachycardia due to the vasodilatory effects of anesthetics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B3FE8-8A30-5D42-96C4-75C5F98A909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4074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EDBA80-595D-E84F-B5D4-192542058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B55C00-01EC-8041-87B1-93433710A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A328B5-AE55-3A43-B3A6-040B3E4A7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8098-5FC5-6E44-AA0C-19FD732A07BE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C95DAE-8BA5-2C44-BC4E-BE2CB05E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C81DF8-B9D0-DA41-9DC4-0F0F973FF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77FD-A7B8-EE4C-886C-97F5945E5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3530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2F874-6109-D844-969C-8D7248042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E05041-6FD4-4743-84A8-62495202B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911F9C-3F05-1A4F-B076-20D18A966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8098-5FC5-6E44-AA0C-19FD732A07BE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14C17B-342D-DE4A-820B-6480AFA60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244100-2A02-AF4E-AF09-929E1B5F1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77FD-A7B8-EE4C-886C-97F5945E5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0075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83FABA-1E90-8448-AA8F-7936774DD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CEB30FD-5E5F-E449-B8AE-5D583CF0D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A4806A-F99E-924A-B8CD-A78BE594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8098-5FC5-6E44-AA0C-19FD732A07BE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FB3C94-DC4F-1748-AEEB-BDC7F8A58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1AE0C3-9450-4047-BD3F-CDD9E355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77FD-A7B8-EE4C-886C-97F5945E5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334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CFD3E7-2E68-6A41-BE6C-990A3B45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8C1EE5-0C63-FB4A-897E-A4384F6C0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EDC5F2-026C-D44B-B5B6-C4B1738C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8098-5FC5-6E44-AA0C-19FD732A07BE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561448-9822-F241-95B3-B5FB8AE86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C714E1-4F01-0947-8DC7-FF6E485F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77FD-A7B8-EE4C-886C-97F5945E5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597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8270C1-0060-CF4D-945F-C5BA47F5B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5747B2-7F63-4A4B-95FA-3C1743CFC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4B4602-A8AF-7042-AF1E-8080DCB4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8098-5FC5-6E44-AA0C-19FD732A07BE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99A281-1BF5-EE42-B048-26A80C3B3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316C13-31D2-EF41-9BE2-9C342082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77FD-A7B8-EE4C-886C-97F5945E5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7716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392BC8-217F-344C-8F1F-0B8560E63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C6CE63-B786-F24C-A23F-872E07668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92C07A-09B5-5045-A681-4EC1A79D8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7D81FB-07E1-9745-B869-3C07B9A04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8098-5FC5-6E44-AA0C-19FD732A07BE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4E1873-564C-364A-859A-DF57255CE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F41A17-15AD-1147-B5BB-48F18C12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77FD-A7B8-EE4C-886C-97F5945E5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041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B435A0-8DB4-D843-8AFD-811B667A6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301152-A3D7-344E-B844-76C1B9A14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F42AEA-2F78-634B-BD3D-BF7BCD8D9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C27BF7C-AACE-E446-95A2-BFFB6769C1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C07547-9570-D343-9326-9317EBEA22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E6F023D-5971-E843-8467-F7876E8E0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8098-5FC5-6E44-AA0C-19FD732A07BE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DB05633-2A5F-9D4F-815D-2841B9EB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565DA6-BC63-304F-8784-5E706393C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77FD-A7B8-EE4C-886C-97F5945E5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6884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935007-9E9A-1648-86C7-EFFE63620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DE17D88-6571-D843-AB12-B3F99720B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8098-5FC5-6E44-AA0C-19FD732A07BE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625F1ED-E2C0-0C4B-990B-76E38F462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94634A-5FF6-C94C-8B06-F928D193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77FD-A7B8-EE4C-886C-97F5945E5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790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1DDE79-59EA-6042-A079-17FF09806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8098-5FC5-6E44-AA0C-19FD732A07BE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BC6FDF-5DCA-B347-8C71-1CFA06AA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86206B-398D-274E-A1E7-28E0AC35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77FD-A7B8-EE4C-886C-97F5945E5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8150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B3A2A4-3B67-5146-A37E-21F9EF0DC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D573B3-D802-6B4A-91B7-DA6045407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C12DC5-C138-3246-A87E-DEE48AFD5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029E47-B5A8-3548-99DF-08D0D5FB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8098-5FC5-6E44-AA0C-19FD732A07BE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07C76C-35CC-474B-A845-6BE7E7B3E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B58C39-2F63-6E47-A827-26325AC3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77FD-A7B8-EE4C-886C-97F5945E5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189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5F02C5-210F-8242-B7FE-C6431E16E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DFD83BE-176A-A44D-AE31-67BE70B91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8F3F81-639A-024D-A4E0-CBC12D01B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5FDC62F-53EE-C848-B50B-E10B3A46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8098-5FC5-6E44-AA0C-19FD732A07BE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809D58-A1C6-7D46-A8B2-C3238EC26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815B4C-CDB4-7648-9A5E-F636EEB0C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77FD-A7B8-EE4C-886C-97F5945E5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154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1173665-DBD5-E642-B90B-CD5FF61B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8C1ECF-71E7-2240-B7FE-65B70F738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D9394B-0CEC-0344-8448-2A4C45B8BC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E8098-5FC5-6E44-AA0C-19FD732A07BE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FD488E-966B-0D4B-9388-A56CEEFD32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618B5D-736D-3B47-B0EE-8C5568766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77FD-A7B8-EE4C-886C-97F5945E5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110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1.png"/><Relationship Id="rId3" Type="http://schemas.microsoft.com/office/2017/06/relationships/model3d" Target="../media/model3d2.glb"/><Relationship Id="rId7" Type="http://schemas.openxmlformats.org/officeDocument/2006/relationships/image" Target="../media/image61.png"/><Relationship Id="rId12" Type="http://schemas.microsoft.com/office/2017/06/relationships/model3d" Target="../media/model3d5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71.png"/><Relationship Id="rId4" Type="http://schemas.openxmlformats.org/officeDocument/2006/relationships/image" Target="../media/image51.png"/><Relationship Id="rId9" Type="http://schemas.microsoft.com/office/2017/06/relationships/model3d" Target="../media/model3d4.glb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3E30EC-3F9F-9646-BC34-A2E11B050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3436"/>
            <a:ext cx="9144000" cy="2612781"/>
          </a:xfrm>
        </p:spPr>
        <p:txBody>
          <a:bodyPr>
            <a:normAutofit/>
          </a:bodyPr>
          <a:lstStyle/>
          <a:p>
            <a:r>
              <a:rPr lang="en-US" dirty="0"/>
              <a:t>AUTONOMIC NEUROPATHY IN DIABETES MELLITUS:</a:t>
            </a:r>
            <a:br>
              <a:rPr lang="en-US" dirty="0"/>
            </a:br>
            <a:r>
              <a:rPr lang="en-US" dirty="0"/>
              <a:t>ANESTHETIC IMPLICATIONS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0D77F2F-746B-FF42-A607-4089E1ECA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12782"/>
          </a:xfrm>
        </p:spPr>
        <p:txBody>
          <a:bodyPr>
            <a:normAutofit/>
          </a:bodyPr>
          <a:lstStyle/>
          <a:p>
            <a:r>
              <a:rPr lang="en-US" dirty="0"/>
              <a:t>Dr. </a:t>
            </a:r>
            <a:r>
              <a:rPr lang="en-US" dirty="0" err="1"/>
              <a:t>Aruna</a:t>
            </a:r>
            <a:r>
              <a:rPr lang="en-US" dirty="0"/>
              <a:t> </a:t>
            </a:r>
            <a:r>
              <a:rPr lang="en-US" dirty="0" err="1"/>
              <a:t>Parameswari</a:t>
            </a:r>
            <a:endParaRPr lang="en-US" dirty="0"/>
          </a:p>
          <a:p>
            <a:r>
              <a:rPr lang="en-US" dirty="0"/>
              <a:t>Professor and Head</a:t>
            </a:r>
          </a:p>
          <a:p>
            <a:r>
              <a:rPr lang="en-US" dirty="0"/>
              <a:t>Department of Anesthesiology and Pain Medicine</a:t>
            </a:r>
          </a:p>
          <a:p>
            <a:r>
              <a:rPr lang="en-US" dirty="0"/>
              <a:t>Sri Ramachandra Institute of Higher Education and Research</a:t>
            </a:r>
          </a:p>
          <a:p>
            <a:r>
              <a:rPr lang="en-US" dirty="0"/>
              <a:t>Chennai</a:t>
            </a:r>
          </a:p>
        </p:txBody>
      </p:sp>
    </p:spTree>
    <p:extLst>
      <p:ext uri="{BB962C8B-B14F-4D97-AF65-F5344CB8AC3E}">
        <p14:creationId xmlns:p14="http://schemas.microsoft.com/office/powerpoint/2010/main" xmlns="" val="339636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D39C916-BA5A-F04F-B85F-099652583C09}"/>
              </a:ext>
            </a:extLst>
          </p:cNvPr>
          <p:cNvSpPr/>
          <p:nvPr/>
        </p:nvSpPr>
        <p:spPr>
          <a:xfrm>
            <a:off x="5760720" y="2062642"/>
            <a:ext cx="5593080" cy="343701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3C33E799-C38F-9748-9FE5-5356B7388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56" y="258731"/>
            <a:ext cx="4382463" cy="1325563"/>
          </a:xfrm>
        </p:spPr>
        <p:txBody>
          <a:bodyPr/>
          <a:lstStyle/>
          <a:p>
            <a:r>
              <a:rPr lang="en-US" dirty="0"/>
              <a:t>Assessment – </a:t>
            </a:r>
            <a:br>
              <a:rPr lang="en-US" dirty="0"/>
            </a:br>
            <a:r>
              <a:rPr lang="en-US" dirty="0"/>
              <a:t>Parasympathetic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3AB3FA-A11B-B74F-A84F-14A98FE291B8}"/>
              </a:ext>
            </a:extLst>
          </p:cNvPr>
          <p:cNvSpPr/>
          <p:nvPr/>
        </p:nvSpPr>
        <p:spPr>
          <a:xfrm>
            <a:off x="4276164" y="321347"/>
            <a:ext cx="2095781" cy="1200329"/>
          </a:xfrm>
          <a:prstGeom prst="rect">
            <a:avLst/>
          </a:prstGeom>
          <a:gradFill flip="none" rotWithShape="1">
            <a:gsLst>
              <a:gs pos="0">
                <a:srgbClr val="FF1A6F">
                  <a:tint val="66000"/>
                  <a:satMod val="160000"/>
                </a:srgbClr>
              </a:gs>
              <a:gs pos="50000">
                <a:srgbClr val="FF1A6F">
                  <a:tint val="44500"/>
                  <a:satMod val="160000"/>
                </a:srgbClr>
              </a:gs>
              <a:gs pos="100000">
                <a:srgbClr val="FF1A6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Valsalva maneuver</a:t>
            </a:r>
          </a:p>
        </p:txBody>
      </p:sp>
      <p:pic>
        <p:nvPicPr>
          <p:cNvPr id="13" name="Picture 12" descr="A picture containing hat, shirt&#10;&#10;Description automatically generated">
            <a:extLst>
              <a:ext uri="{FF2B5EF4-FFF2-40B4-BE49-F238E27FC236}">
                <a16:creationId xmlns:a16="http://schemas.microsoft.com/office/drawing/2014/main" xmlns="" id="{B9A168C9-E0FF-9748-8189-2B6AFDBBE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46"/>
          <a:stretch/>
        </p:blipFill>
        <p:spPr>
          <a:xfrm>
            <a:off x="302442" y="2062641"/>
            <a:ext cx="4290093" cy="38414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E7C7E0D-D382-6540-8094-5E09E37235C4}"/>
              </a:ext>
            </a:extLst>
          </p:cNvPr>
          <p:cNvSpPr txBox="1"/>
          <p:nvPr/>
        </p:nvSpPr>
        <p:spPr>
          <a:xfrm>
            <a:off x="6657371" y="260738"/>
            <a:ext cx="4864007" cy="1384995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Ratio of longest RR interval after strain to shortest RR interval during the strain &gt; 1.21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89B11EA-8C30-F04F-959D-E8FDC8C20DFA}"/>
              </a:ext>
            </a:extLst>
          </p:cNvPr>
          <p:cNvSpPr/>
          <p:nvPr/>
        </p:nvSpPr>
        <p:spPr>
          <a:xfrm>
            <a:off x="6864096" y="2063352"/>
            <a:ext cx="2279904" cy="3436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F86AB4D0-D55E-5F44-8B13-3F7DEB7BED12}"/>
              </a:ext>
            </a:extLst>
          </p:cNvPr>
          <p:cNvSpPr/>
          <p:nvPr/>
        </p:nvSpPr>
        <p:spPr>
          <a:xfrm>
            <a:off x="5760720" y="2812619"/>
            <a:ext cx="5593080" cy="1123998"/>
          </a:xfrm>
          <a:custGeom>
            <a:avLst/>
            <a:gdLst>
              <a:gd name="connsiteX0" fmla="*/ 0 w 8174736"/>
              <a:gd name="connsiteY0" fmla="*/ 999044 h 1672328"/>
              <a:gd name="connsiteX1" fmla="*/ 1133856 w 8174736"/>
              <a:gd name="connsiteY1" fmla="*/ 999044 h 1672328"/>
              <a:gd name="connsiteX2" fmla="*/ 1499616 w 8174736"/>
              <a:gd name="connsiteY2" fmla="*/ 999044 h 1672328"/>
              <a:gd name="connsiteX3" fmla="*/ 1682496 w 8174736"/>
              <a:gd name="connsiteY3" fmla="*/ 925892 h 1672328"/>
              <a:gd name="connsiteX4" fmla="*/ 1828800 w 8174736"/>
              <a:gd name="connsiteY4" fmla="*/ 102932 h 1672328"/>
              <a:gd name="connsiteX5" fmla="*/ 2103120 w 8174736"/>
              <a:gd name="connsiteY5" fmla="*/ 66356 h 1672328"/>
              <a:gd name="connsiteX6" fmla="*/ 2468880 w 8174736"/>
              <a:gd name="connsiteY6" fmla="*/ 596708 h 1672328"/>
              <a:gd name="connsiteX7" fmla="*/ 3346704 w 8174736"/>
              <a:gd name="connsiteY7" fmla="*/ 1511108 h 1672328"/>
              <a:gd name="connsiteX8" fmla="*/ 4535424 w 8174736"/>
              <a:gd name="connsiteY8" fmla="*/ 1419668 h 1672328"/>
              <a:gd name="connsiteX9" fmla="*/ 4919472 w 8174736"/>
              <a:gd name="connsiteY9" fmla="*/ 1236788 h 1672328"/>
              <a:gd name="connsiteX10" fmla="*/ 5065776 w 8174736"/>
              <a:gd name="connsiteY10" fmla="*/ 1620836 h 1672328"/>
              <a:gd name="connsiteX11" fmla="*/ 5193792 w 8174736"/>
              <a:gd name="connsiteY11" fmla="*/ 1620836 h 1672328"/>
              <a:gd name="connsiteX12" fmla="*/ 5321808 w 8174736"/>
              <a:gd name="connsiteY12" fmla="*/ 1181924 h 1672328"/>
              <a:gd name="connsiteX13" fmla="*/ 5687568 w 8174736"/>
              <a:gd name="connsiteY13" fmla="*/ 578420 h 1672328"/>
              <a:gd name="connsiteX14" fmla="*/ 6108192 w 8174736"/>
              <a:gd name="connsiteY14" fmla="*/ 304100 h 1672328"/>
              <a:gd name="connsiteX15" fmla="*/ 6748272 w 8174736"/>
              <a:gd name="connsiteY15" fmla="*/ 486980 h 1672328"/>
              <a:gd name="connsiteX16" fmla="*/ 7351776 w 8174736"/>
              <a:gd name="connsiteY16" fmla="*/ 816164 h 1672328"/>
              <a:gd name="connsiteX17" fmla="*/ 8174736 w 8174736"/>
              <a:gd name="connsiteY17" fmla="*/ 944180 h 1672328"/>
              <a:gd name="connsiteX18" fmla="*/ 8174736 w 8174736"/>
              <a:gd name="connsiteY18" fmla="*/ 944180 h 167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174736" h="1672328">
                <a:moveTo>
                  <a:pt x="0" y="999044"/>
                </a:moveTo>
                <a:lnTo>
                  <a:pt x="1133856" y="999044"/>
                </a:lnTo>
                <a:cubicBezTo>
                  <a:pt x="1383792" y="999044"/>
                  <a:pt x="1408176" y="1011236"/>
                  <a:pt x="1499616" y="999044"/>
                </a:cubicBezTo>
                <a:cubicBezTo>
                  <a:pt x="1591056" y="986852"/>
                  <a:pt x="1627632" y="1075244"/>
                  <a:pt x="1682496" y="925892"/>
                </a:cubicBezTo>
                <a:cubicBezTo>
                  <a:pt x="1737360" y="776540"/>
                  <a:pt x="1758696" y="246188"/>
                  <a:pt x="1828800" y="102932"/>
                </a:cubicBezTo>
                <a:cubicBezTo>
                  <a:pt x="1898904" y="-40324"/>
                  <a:pt x="1996440" y="-15940"/>
                  <a:pt x="2103120" y="66356"/>
                </a:cubicBezTo>
                <a:cubicBezTo>
                  <a:pt x="2209800" y="148652"/>
                  <a:pt x="2261616" y="355916"/>
                  <a:pt x="2468880" y="596708"/>
                </a:cubicBezTo>
                <a:cubicBezTo>
                  <a:pt x="2676144" y="837500"/>
                  <a:pt x="3002280" y="1373948"/>
                  <a:pt x="3346704" y="1511108"/>
                </a:cubicBezTo>
                <a:cubicBezTo>
                  <a:pt x="3691128" y="1648268"/>
                  <a:pt x="4273296" y="1465388"/>
                  <a:pt x="4535424" y="1419668"/>
                </a:cubicBezTo>
                <a:cubicBezTo>
                  <a:pt x="4797552" y="1373948"/>
                  <a:pt x="4831080" y="1203260"/>
                  <a:pt x="4919472" y="1236788"/>
                </a:cubicBezTo>
                <a:cubicBezTo>
                  <a:pt x="5007864" y="1270316"/>
                  <a:pt x="5020056" y="1556828"/>
                  <a:pt x="5065776" y="1620836"/>
                </a:cubicBezTo>
                <a:cubicBezTo>
                  <a:pt x="5111496" y="1684844"/>
                  <a:pt x="5151120" y="1693988"/>
                  <a:pt x="5193792" y="1620836"/>
                </a:cubicBezTo>
                <a:cubicBezTo>
                  <a:pt x="5236464" y="1547684"/>
                  <a:pt x="5239512" y="1355660"/>
                  <a:pt x="5321808" y="1181924"/>
                </a:cubicBezTo>
                <a:cubicBezTo>
                  <a:pt x="5404104" y="1008188"/>
                  <a:pt x="5556504" y="724724"/>
                  <a:pt x="5687568" y="578420"/>
                </a:cubicBezTo>
                <a:cubicBezTo>
                  <a:pt x="5818632" y="432116"/>
                  <a:pt x="5931408" y="319340"/>
                  <a:pt x="6108192" y="304100"/>
                </a:cubicBezTo>
                <a:cubicBezTo>
                  <a:pt x="6284976" y="288860"/>
                  <a:pt x="6541008" y="401636"/>
                  <a:pt x="6748272" y="486980"/>
                </a:cubicBezTo>
                <a:cubicBezTo>
                  <a:pt x="6955536" y="572324"/>
                  <a:pt x="7114032" y="739964"/>
                  <a:pt x="7351776" y="816164"/>
                </a:cubicBezTo>
                <a:cubicBezTo>
                  <a:pt x="7589520" y="892364"/>
                  <a:pt x="8174736" y="944180"/>
                  <a:pt x="8174736" y="944180"/>
                </a:cubicBezTo>
                <a:lnTo>
                  <a:pt x="8174736" y="944180"/>
                </a:lnTo>
              </a:path>
            </a:pathLst>
          </a:custGeom>
          <a:noFill/>
          <a:ln w="38100">
            <a:solidFill>
              <a:srgbClr val="FF1A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7A8E1501-A858-5B4C-8D25-09F9BD6A0FCB}"/>
              </a:ext>
            </a:extLst>
          </p:cNvPr>
          <p:cNvSpPr/>
          <p:nvPr/>
        </p:nvSpPr>
        <p:spPr>
          <a:xfrm>
            <a:off x="5760720" y="4244787"/>
            <a:ext cx="5593080" cy="978139"/>
          </a:xfrm>
          <a:custGeom>
            <a:avLst/>
            <a:gdLst>
              <a:gd name="connsiteX0" fmla="*/ 0 w 8193024"/>
              <a:gd name="connsiteY0" fmla="*/ 587069 h 1381174"/>
              <a:gd name="connsiteX1" fmla="*/ 1408176 w 8193024"/>
              <a:gd name="connsiteY1" fmla="*/ 587069 h 1381174"/>
              <a:gd name="connsiteX2" fmla="*/ 1755648 w 8193024"/>
              <a:gd name="connsiteY2" fmla="*/ 587069 h 1381174"/>
              <a:gd name="connsiteX3" fmla="*/ 1993392 w 8193024"/>
              <a:gd name="connsiteY3" fmla="*/ 879677 h 1381174"/>
              <a:gd name="connsiteX4" fmla="*/ 2194560 w 8193024"/>
              <a:gd name="connsiteY4" fmla="*/ 1355165 h 1381174"/>
              <a:gd name="connsiteX5" fmla="*/ 2542032 w 8193024"/>
              <a:gd name="connsiteY5" fmla="*/ 1208861 h 1381174"/>
              <a:gd name="connsiteX6" fmla="*/ 3456432 w 8193024"/>
              <a:gd name="connsiteY6" fmla="*/ 294461 h 1381174"/>
              <a:gd name="connsiteX7" fmla="*/ 4041648 w 8193024"/>
              <a:gd name="connsiteY7" fmla="*/ 20141 h 1381174"/>
              <a:gd name="connsiteX8" fmla="*/ 4425696 w 8193024"/>
              <a:gd name="connsiteY8" fmla="*/ 184733 h 1381174"/>
              <a:gd name="connsiteX9" fmla="*/ 4773168 w 8193024"/>
              <a:gd name="connsiteY9" fmla="*/ 331037 h 1381174"/>
              <a:gd name="connsiteX10" fmla="*/ 5212080 w 8193024"/>
              <a:gd name="connsiteY10" fmla="*/ 312749 h 1381174"/>
              <a:gd name="connsiteX11" fmla="*/ 5431536 w 8193024"/>
              <a:gd name="connsiteY11" fmla="*/ 1853 h 1381174"/>
              <a:gd name="connsiteX12" fmla="*/ 5724144 w 8193024"/>
              <a:gd name="connsiteY12" fmla="*/ 221309 h 1381174"/>
              <a:gd name="connsiteX13" fmla="*/ 6181344 w 8193024"/>
              <a:gd name="connsiteY13" fmla="*/ 934541 h 1381174"/>
              <a:gd name="connsiteX14" fmla="*/ 6638544 w 8193024"/>
              <a:gd name="connsiteY14" fmla="*/ 1135709 h 1381174"/>
              <a:gd name="connsiteX15" fmla="*/ 7132320 w 8193024"/>
              <a:gd name="connsiteY15" fmla="*/ 952829 h 1381174"/>
              <a:gd name="connsiteX16" fmla="*/ 7790688 w 8193024"/>
              <a:gd name="connsiteY16" fmla="*/ 641933 h 1381174"/>
              <a:gd name="connsiteX17" fmla="*/ 8193024 w 8193024"/>
              <a:gd name="connsiteY17" fmla="*/ 623645 h 1381174"/>
              <a:gd name="connsiteX18" fmla="*/ 8193024 w 8193024"/>
              <a:gd name="connsiteY18" fmla="*/ 623645 h 1381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193024" h="1381174">
                <a:moveTo>
                  <a:pt x="0" y="587069"/>
                </a:moveTo>
                <a:lnTo>
                  <a:pt x="1408176" y="587069"/>
                </a:lnTo>
                <a:cubicBezTo>
                  <a:pt x="1700784" y="587069"/>
                  <a:pt x="1658112" y="538301"/>
                  <a:pt x="1755648" y="587069"/>
                </a:cubicBezTo>
                <a:cubicBezTo>
                  <a:pt x="1853184" y="635837"/>
                  <a:pt x="1920240" y="751661"/>
                  <a:pt x="1993392" y="879677"/>
                </a:cubicBezTo>
                <a:cubicBezTo>
                  <a:pt x="2066544" y="1007693"/>
                  <a:pt x="2103120" y="1300301"/>
                  <a:pt x="2194560" y="1355165"/>
                </a:cubicBezTo>
                <a:cubicBezTo>
                  <a:pt x="2286000" y="1410029"/>
                  <a:pt x="2331720" y="1385645"/>
                  <a:pt x="2542032" y="1208861"/>
                </a:cubicBezTo>
                <a:cubicBezTo>
                  <a:pt x="2752344" y="1032077"/>
                  <a:pt x="3206496" y="492581"/>
                  <a:pt x="3456432" y="294461"/>
                </a:cubicBezTo>
                <a:cubicBezTo>
                  <a:pt x="3706368" y="96341"/>
                  <a:pt x="3880104" y="38429"/>
                  <a:pt x="4041648" y="20141"/>
                </a:cubicBezTo>
                <a:cubicBezTo>
                  <a:pt x="4203192" y="1853"/>
                  <a:pt x="4425696" y="184733"/>
                  <a:pt x="4425696" y="184733"/>
                </a:cubicBezTo>
                <a:cubicBezTo>
                  <a:pt x="4547616" y="236549"/>
                  <a:pt x="4642104" y="309701"/>
                  <a:pt x="4773168" y="331037"/>
                </a:cubicBezTo>
                <a:cubicBezTo>
                  <a:pt x="4904232" y="352373"/>
                  <a:pt x="5102352" y="367613"/>
                  <a:pt x="5212080" y="312749"/>
                </a:cubicBezTo>
                <a:cubicBezTo>
                  <a:pt x="5321808" y="257885"/>
                  <a:pt x="5346192" y="17093"/>
                  <a:pt x="5431536" y="1853"/>
                </a:cubicBezTo>
                <a:cubicBezTo>
                  <a:pt x="5516880" y="-13387"/>
                  <a:pt x="5599176" y="65861"/>
                  <a:pt x="5724144" y="221309"/>
                </a:cubicBezTo>
                <a:cubicBezTo>
                  <a:pt x="5849112" y="376757"/>
                  <a:pt x="6028944" y="782141"/>
                  <a:pt x="6181344" y="934541"/>
                </a:cubicBezTo>
                <a:cubicBezTo>
                  <a:pt x="6333744" y="1086941"/>
                  <a:pt x="6480048" y="1132661"/>
                  <a:pt x="6638544" y="1135709"/>
                </a:cubicBezTo>
                <a:cubicBezTo>
                  <a:pt x="6797040" y="1138757"/>
                  <a:pt x="6940296" y="1035125"/>
                  <a:pt x="7132320" y="952829"/>
                </a:cubicBezTo>
                <a:cubicBezTo>
                  <a:pt x="7324344" y="870533"/>
                  <a:pt x="7613904" y="696797"/>
                  <a:pt x="7790688" y="641933"/>
                </a:cubicBezTo>
                <a:cubicBezTo>
                  <a:pt x="7967472" y="587069"/>
                  <a:pt x="8193024" y="623645"/>
                  <a:pt x="8193024" y="623645"/>
                </a:cubicBezTo>
                <a:lnTo>
                  <a:pt x="8193024" y="623645"/>
                </a:lnTo>
              </a:path>
            </a:pathLst>
          </a:cu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738764B-6F2F-7641-BD00-428E55331FD2}"/>
              </a:ext>
            </a:extLst>
          </p:cNvPr>
          <p:cNvSpPr txBox="1"/>
          <p:nvPr/>
        </p:nvSpPr>
        <p:spPr>
          <a:xfrm>
            <a:off x="7260898" y="2088950"/>
            <a:ext cx="1463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Valsalva</a:t>
            </a:r>
          </a:p>
          <a:p>
            <a:pPr algn="ctr"/>
            <a:r>
              <a:rPr lang="en-US" sz="2400" dirty="0"/>
              <a:t>(10 sec)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A6CA647-51D6-2141-9A34-1C4F4236AA9C}"/>
              </a:ext>
            </a:extLst>
          </p:cNvPr>
          <p:cNvSpPr txBox="1"/>
          <p:nvPr/>
        </p:nvSpPr>
        <p:spPr>
          <a:xfrm>
            <a:off x="5914244" y="3841189"/>
            <a:ext cx="105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4105A95-E79B-A346-BE32-194231760722}"/>
              </a:ext>
            </a:extLst>
          </p:cNvPr>
          <p:cNvSpPr txBox="1"/>
          <p:nvPr/>
        </p:nvSpPr>
        <p:spPr>
          <a:xfrm>
            <a:off x="6864096" y="3840479"/>
            <a:ext cx="4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D77C13F-D3FB-0644-A176-2BD87F93E199}"/>
              </a:ext>
            </a:extLst>
          </p:cNvPr>
          <p:cNvSpPr txBox="1"/>
          <p:nvPr/>
        </p:nvSpPr>
        <p:spPr>
          <a:xfrm>
            <a:off x="7711440" y="3842642"/>
            <a:ext cx="4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1DFAB5F-21AD-F84C-A4D4-3DB5B023BB5E}"/>
              </a:ext>
            </a:extLst>
          </p:cNvPr>
          <p:cNvSpPr txBox="1"/>
          <p:nvPr/>
        </p:nvSpPr>
        <p:spPr>
          <a:xfrm>
            <a:off x="9089375" y="3854153"/>
            <a:ext cx="4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III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108CBCF-D138-A648-96C9-2F3249BC2918}"/>
              </a:ext>
            </a:extLst>
          </p:cNvPr>
          <p:cNvSpPr txBox="1"/>
          <p:nvPr/>
        </p:nvSpPr>
        <p:spPr>
          <a:xfrm>
            <a:off x="9625176" y="3840479"/>
            <a:ext cx="603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E33723F-CE37-F548-A8DE-7758E0971BAC}"/>
              </a:ext>
            </a:extLst>
          </p:cNvPr>
          <p:cNvSpPr txBox="1"/>
          <p:nvPr/>
        </p:nvSpPr>
        <p:spPr>
          <a:xfrm>
            <a:off x="4498167" y="2812619"/>
            <a:ext cx="1463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Mean Aortic Pressure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DC784E6-BA75-A345-9E02-EBFEDA4EBA81}"/>
              </a:ext>
            </a:extLst>
          </p:cNvPr>
          <p:cNvSpPr txBox="1"/>
          <p:nvPr/>
        </p:nvSpPr>
        <p:spPr>
          <a:xfrm>
            <a:off x="4592535" y="4347391"/>
            <a:ext cx="1463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Heart</a:t>
            </a:r>
          </a:p>
          <a:p>
            <a:pPr algn="ctr"/>
            <a:r>
              <a:rPr lang="en-US" sz="2400" dirty="0"/>
              <a:t>Rate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ABD4A80-AFA0-A948-9F82-BAD33550783B}"/>
              </a:ext>
            </a:extLst>
          </p:cNvPr>
          <p:cNvSpPr txBox="1"/>
          <p:nvPr/>
        </p:nvSpPr>
        <p:spPr>
          <a:xfrm>
            <a:off x="7399420" y="5454896"/>
            <a:ext cx="1463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Time</a:t>
            </a:r>
          </a:p>
        </p:txBody>
      </p:sp>
      <p:pic>
        <p:nvPicPr>
          <p:cNvPr id="25" name="Picture 24" descr="A picture containing person, indoor, woman, table&#10;&#10;Description automatically generated">
            <a:extLst>
              <a:ext uri="{FF2B5EF4-FFF2-40B4-BE49-F238E27FC236}">
                <a16:creationId xmlns:a16="http://schemas.microsoft.com/office/drawing/2014/main" xmlns="" id="{2C9DE75E-2594-ED41-AA2A-5266383922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7" r="14151"/>
          <a:stretch/>
        </p:blipFill>
        <p:spPr>
          <a:xfrm>
            <a:off x="198696" y="2088950"/>
            <a:ext cx="4101070" cy="34107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07E508-B431-A640-8C66-D1806382180F}"/>
              </a:ext>
            </a:extLst>
          </p:cNvPr>
          <p:cNvSpPr txBox="1"/>
          <p:nvPr/>
        </p:nvSpPr>
        <p:spPr>
          <a:xfrm>
            <a:off x="-78707" y="5904054"/>
            <a:ext cx="4818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1A6F"/>
                </a:solidFill>
              </a:rPr>
              <a:t>Expiration against a closed glottis</a:t>
            </a:r>
          </a:p>
          <a:p>
            <a:pPr algn="ctr"/>
            <a:r>
              <a:rPr lang="en-US" sz="2400" i="1" dirty="0">
                <a:solidFill>
                  <a:srgbClr val="FF1A6F"/>
                </a:solidFill>
              </a:rPr>
              <a:t>Increase intrathoracic pressure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E714757-7DF0-B047-8789-9A8783E76896}"/>
              </a:ext>
            </a:extLst>
          </p:cNvPr>
          <p:cNvSpPr txBox="1"/>
          <p:nvPr/>
        </p:nvSpPr>
        <p:spPr>
          <a:xfrm>
            <a:off x="-120053" y="5506091"/>
            <a:ext cx="481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1A6F"/>
                </a:solidFill>
              </a:rPr>
              <a:t>Subject blows through a closed mouth piece to maintain a pressure of 40 mm Hg for 15 seconds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91191E-1D33-3E48-87BE-4C52B35B00E3}"/>
              </a:ext>
            </a:extLst>
          </p:cNvPr>
          <p:cNvSpPr txBox="1"/>
          <p:nvPr/>
        </p:nvSpPr>
        <p:spPr>
          <a:xfrm>
            <a:off x="5899985" y="5904054"/>
            <a:ext cx="5314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1A6F"/>
                </a:solidFill>
              </a:rPr>
              <a:t>Compression of heart and thoracic blood vessels by raised intrathoracic pressure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2AE3E77-91B5-F740-BCAD-FB42B3CFBE76}"/>
              </a:ext>
            </a:extLst>
          </p:cNvPr>
          <p:cNvSpPr txBox="1"/>
          <p:nvPr/>
        </p:nvSpPr>
        <p:spPr>
          <a:xfrm>
            <a:off x="5858639" y="5833420"/>
            <a:ext cx="5314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1A6F"/>
                </a:solidFill>
              </a:rPr>
              <a:t>Decreased venous return due to increased intrathoracic pressure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611FC22-469A-DB4A-B030-BCF1B36FFE52}"/>
              </a:ext>
            </a:extLst>
          </p:cNvPr>
          <p:cNvSpPr txBox="1"/>
          <p:nvPr/>
        </p:nvSpPr>
        <p:spPr>
          <a:xfrm>
            <a:off x="5764549" y="5830725"/>
            <a:ext cx="5593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1A6F"/>
                </a:solidFill>
              </a:rPr>
              <a:t>External compression on aorta is removed due to fall in intrathoracic pressure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B514870-F20A-034A-8A49-0D666339E310}"/>
              </a:ext>
            </a:extLst>
          </p:cNvPr>
          <p:cNvSpPr txBox="1"/>
          <p:nvPr/>
        </p:nvSpPr>
        <p:spPr>
          <a:xfrm>
            <a:off x="5814165" y="5894050"/>
            <a:ext cx="5593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1A6F"/>
                </a:solidFill>
              </a:rPr>
              <a:t>Resumption of normal venous return and increase in cardiac output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F4B0B4-B9BD-1842-90B7-137D6CD85AE8}"/>
              </a:ext>
            </a:extLst>
          </p:cNvPr>
          <p:cNvSpPr txBox="1"/>
          <p:nvPr/>
        </p:nvSpPr>
        <p:spPr>
          <a:xfrm>
            <a:off x="7410413" y="1690626"/>
            <a:ext cx="1164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Strain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834FB3A-D538-0848-9F3F-FE5213F739C6}"/>
              </a:ext>
            </a:extLst>
          </p:cNvPr>
          <p:cNvSpPr txBox="1"/>
          <p:nvPr/>
        </p:nvSpPr>
        <p:spPr>
          <a:xfrm>
            <a:off x="8958797" y="1666273"/>
            <a:ext cx="254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Release of Strain</a:t>
            </a:r>
          </a:p>
        </p:txBody>
      </p:sp>
    </p:spTree>
    <p:extLst>
      <p:ext uri="{BB962C8B-B14F-4D97-AF65-F5344CB8AC3E}">
        <p14:creationId xmlns:p14="http://schemas.microsoft.com/office/powerpoint/2010/main" xmlns="" val="260889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4" grpId="0" animBg="1"/>
      <p:bldP spid="15" grpId="0" animBg="1"/>
      <p:bldP spid="15" grpId="1" animBg="1"/>
      <p:bldP spid="6" grpId="0" animBg="1"/>
      <p:bldP spid="7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" grpId="0"/>
      <p:bldP spid="2" grpId="1"/>
      <p:bldP spid="26" grpId="0"/>
      <p:bldP spid="3" grpId="0"/>
      <p:bldP spid="3" grpId="1"/>
      <p:bldP spid="27" grpId="0"/>
      <p:bldP spid="27" grpId="1"/>
      <p:bldP spid="28" grpId="0"/>
      <p:bldP spid="28" grpId="1"/>
      <p:bldP spid="29" grpId="0"/>
      <p:bldP spid="29" grpId="1"/>
      <p:bldP spid="8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C33E799-C38F-9748-9FE5-5356B7388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331"/>
            <a:ext cx="10515600" cy="1325563"/>
          </a:xfrm>
        </p:spPr>
        <p:txBody>
          <a:bodyPr/>
          <a:lstStyle/>
          <a:p>
            <a:r>
              <a:rPr lang="en-US" dirty="0"/>
              <a:t>Assessment - </a:t>
            </a:r>
            <a:r>
              <a:rPr lang="en-US" dirty="0" err="1"/>
              <a:t>Sym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3AB3FA-A11B-B74F-A84F-14A98FE291B8}"/>
              </a:ext>
            </a:extLst>
          </p:cNvPr>
          <p:cNvSpPr/>
          <p:nvPr/>
        </p:nvSpPr>
        <p:spPr>
          <a:xfrm>
            <a:off x="436068" y="1851627"/>
            <a:ext cx="3505200" cy="1325562"/>
          </a:xfrm>
          <a:prstGeom prst="rect">
            <a:avLst/>
          </a:prstGeom>
          <a:gradFill flip="none" rotWithShape="1">
            <a:gsLst>
              <a:gs pos="0">
                <a:srgbClr val="FF1A6F">
                  <a:tint val="66000"/>
                  <a:satMod val="160000"/>
                </a:srgbClr>
              </a:gs>
              <a:gs pos="50000">
                <a:srgbClr val="FF1A6F">
                  <a:tint val="44500"/>
                  <a:satMod val="160000"/>
                </a:srgbClr>
              </a:gs>
              <a:gs pos="100000">
                <a:srgbClr val="FF1A6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SBP response to standing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6784E3-0B31-FF41-8B19-A7B2CBDE1C22}"/>
              </a:ext>
            </a:extLst>
          </p:cNvPr>
          <p:cNvSpPr/>
          <p:nvPr/>
        </p:nvSpPr>
        <p:spPr>
          <a:xfrm>
            <a:off x="436068" y="3680811"/>
            <a:ext cx="3505200" cy="1325562"/>
          </a:xfrm>
          <a:prstGeom prst="rect">
            <a:avLst/>
          </a:prstGeom>
          <a:gradFill flip="none" rotWithShape="1">
            <a:gsLst>
              <a:gs pos="0">
                <a:srgbClr val="FF1A6F">
                  <a:tint val="66000"/>
                  <a:satMod val="160000"/>
                </a:srgbClr>
              </a:gs>
              <a:gs pos="50000">
                <a:srgbClr val="FF1A6F">
                  <a:tint val="44500"/>
                  <a:satMod val="160000"/>
                </a:srgbClr>
              </a:gs>
              <a:gs pos="100000">
                <a:srgbClr val="FF1A6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DBP response to handgrip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258652-C2AB-7748-8B2B-D12E8922714C}"/>
              </a:ext>
            </a:extLst>
          </p:cNvPr>
          <p:cNvSpPr txBox="1"/>
          <p:nvPr/>
        </p:nvSpPr>
        <p:spPr>
          <a:xfrm>
            <a:off x="4401509" y="2212323"/>
            <a:ext cx="7122195" cy="523220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From supine to standing, 2 min later, check SBP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3D68F7-960E-D347-AAA6-35E3DD2C35A0}"/>
              </a:ext>
            </a:extLst>
          </p:cNvPr>
          <p:cNvSpPr txBox="1"/>
          <p:nvPr/>
        </p:nvSpPr>
        <p:spPr>
          <a:xfrm>
            <a:off x="4401509" y="2743456"/>
            <a:ext cx="7122195" cy="523220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Normal fall &lt; 10mmHg, &gt; 30mmHg systolic 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BCDF487-1483-CE4D-B572-66377F3C72FE}"/>
              </a:ext>
            </a:extLst>
          </p:cNvPr>
          <p:cNvSpPr txBox="1"/>
          <p:nvPr/>
        </p:nvSpPr>
        <p:spPr>
          <a:xfrm>
            <a:off x="4388764" y="3866538"/>
            <a:ext cx="7134940" cy="954107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Sustained hand grip should increase DBP by &gt; 16 mm Hg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3778DB-EA0C-6945-A322-06CE2535A564}"/>
              </a:ext>
            </a:extLst>
          </p:cNvPr>
          <p:cNvSpPr txBox="1"/>
          <p:nvPr/>
        </p:nvSpPr>
        <p:spPr>
          <a:xfrm>
            <a:off x="4401509" y="5498494"/>
            <a:ext cx="7134940" cy="954107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Immersion of hand in 4deg C cold water for 60 – 90s leads to DBP rise &gt; 15 mm Hg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B911617-8115-6240-97CC-FA61CC31808B}"/>
              </a:ext>
            </a:extLst>
          </p:cNvPr>
          <p:cNvSpPr/>
          <p:nvPr/>
        </p:nvSpPr>
        <p:spPr>
          <a:xfrm>
            <a:off x="436068" y="5312767"/>
            <a:ext cx="3505200" cy="1325562"/>
          </a:xfrm>
          <a:prstGeom prst="rect">
            <a:avLst/>
          </a:prstGeom>
          <a:gradFill flip="none" rotWithShape="1">
            <a:gsLst>
              <a:gs pos="0">
                <a:srgbClr val="FF1A6F">
                  <a:tint val="66000"/>
                  <a:satMod val="160000"/>
                </a:srgbClr>
              </a:gs>
              <a:gs pos="50000">
                <a:srgbClr val="FF1A6F">
                  <a:tint val="44500"/>
                  <a:satMod val="160000"/>
                </a:srgbClr>
              </a:gs>
              <a:gs pos="100000">
                <a:srgbClr val="FF1A6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Cold pressor response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90AFC8D-9F31-F841-ACBF-2CEF695D18FD}"/>
              </a:ext>
            </a:extLst>
          </p:cNvPr>
          <p:cNvSpPr txBox="1"/>
          <p:nvPr/>
        </p:nvSpPr>
        <p:spPr>
          <a:xfrm>
            <a:off x="4401509" y="1698412"/>
            <a:ext cx="7088424" cy="523220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rgbClr val="0070C0"/>
                </a:solidFill>
              </a:rPr>
              <a:t>Schellong</a:t>
            </a:r>
            <a:r>
              <a:rPr lang="en-US" sz="2800" i="1" dirty="0">
                <a:solidFill>
                  <a:srgbClr val="0070C0"/>
                </a:solidFill>
              </a:rPr>
              <a:t> test</a:t>
            </a:r>
          </a:p>
        </p:txBody>
      </p:sp>
    </p:spTree>
    <p:extLst>
      <p:ext uri="{BB962C8B-B14F-4D97-AF65-F5344CB8AC3E}">
        <p14:creationId xmlns:p14="http://schemas.microsoft.com/office/powerpoint/2010/main" xmlns="" val="150481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B94008-585C-6245-8E81-7621A74D9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Ewing’s battery of tests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501DBC87-97D1-AE4A-B2B4-8CB9D538DF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014409008"/>
              </p:ext>
            </p:extLst>
          </p:nvPr>
        </p:nvGraphicFramePr>
        <p:xfrm>
          <a:off x="406400" y="1472778"/>
          <a:ext cx="11379200" cy="3912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AD233D9-7B0F-E443-BD9C-1033A00094AF}"/>
              </a:ext>
            </a:extLst>
          </p:cNvPr>
          <p:cNvSpPr txBox="1"/>
          <p:nvPr/>
        </p:nvSpPr>
        <p:spPr>
          <a:xfrm>
            <a:off x="1379166" y="5673151"/>
            <a:ext cx="2453532" cy="523220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Other tests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EF79DD-46DF-0943-BA33-4021512F399F}"/>
              </a:ext>
            </a:extLst>
          </p:cNvPr>
          <p:cNvSpPr txBox="1"/>
          <p:nvPr/>
        </p:nvSpPr>
        <p:spPr>
          <a:xfrm>
            <a:off x="5389123" y="5457707"/>
            <a:ext cx="4980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1A6F"/>
                </a:solidFill>
              </a:rPr>
              <a:t>Tests of sudomotor function</a:t>
            </a:r>
          </a:p>
          <a:p>
            <a:pPr algn="ctr"/>
            <a:r>
              <a:rPr lang="en-US" sz="2800" i="1" dirty="0">
                <a:solidFill>
                  <a:srgbClr val="FF1A6F"/>
                </a:solidFill>
              </a:rPr>
              <a:t>Dynamic pupillometry</a:t>
            </a:r>
          </a:p>
        </p:txBody>
      </p:sp>
    </p:spTree>
    <p:extLst>
      <p:ext uri="{BB962C8B-B14F-4D97-AF65-F5344CB8AC3E}">
        <p14:creationId xmlns:p14="http://schemas.microsoft.com/office/powerpoint/2010/main" xmlns="" val="282754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CF798E-2124-814E-B3AD-54ABFBB4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analysis for HRV</a:t>
            </a:r>
          </a:p>
        </p:txBody>
      </p:sp>
      <p:pic>
        <p:nvPicPr>
          <p:cNvPr id="4" name="Picture 3" descr="A picture containing screenshot&#10;&#10;Description automatically generated">
            <a:extLst>
              <a:ext uri="{FF2B5EF4-FFF2-40B4-BE49-F238E27FC236}">
                <a16:creationId xmlns:a16="http://schemas.microsoft.com/office/drawing/2014/main" xmlns="" id="{B8ECD70B-527B-954B-B38C-9AD0230C0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222" y="1483684"/>
            <a:ext cx="7291556" cy="500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087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5D3A18-38F7-4F43-96F7-69E8CFF13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Radionuclide imaging</a:t>
            </a:r>
          </a:p>
        </p:txBody>
      </p:sp>
      <p:pic>
        <p:nvPicPr>
          <p:cNvPr id="4" name="Picture 3" descr="A picture containing fruit&#10;&#10;Description automatically generated">
            <a:extLst>
              <a:ext uri="{FF2B5EF4-FFF2-40B4-BE49-F238E27FC236}">
                <a16:creationId xmlns:a16="http://schemas.microsoft.com/office/drawing/2014/main" xmlns="" id="{94C4386A-70D8-EB48-9BFF-909778041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401"/>
          <a:stretch/>
        </p:blipFill>
        <p:spPr>
          <a:xfrm>
            <a:off x="2559758" y="3192739"/>
            <a:ext cx="7717711" cy="3487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06CE27-21D1-9949-99F5-A2E2B8E8A86A}"/>
              </a:ext>
            </a:extLst>
          </p:cNvPr>
          <p:cNvSpPr txBox="1"/>
          <p:nvPr/>
        </p:nvSpPr>
        <p:spPr>
          <a:xfrm>
            <a:off x="2559758" y="1967559"/>
            <a:ext cx="3411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Normal sympathetic innervation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84CCFA-C869-9B4F-866D-194771EFECC9}"/>
              </a:ext>
            </a:extLst>
          </p:cNvPr>
          <p:cNvSpPr txBox="1"/>
          <p:nvPr/>
        </p:nvSpPr>
        <p:spPr>
          <a:xfrm>
            <a:off x="6014158" y="1920894"/>
            <a:ext cx="4883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Diabetic sympathetic dysfunction </a:t>
            </a:r>
          </a:p>
          <a:p>
            <a:pPr algn="ctr"/>
            <a:r>
              <a:rPr lang="en-US" sz="2400" i="1" dirty="0">
                <a:solidFill>
                  <a:srgbClr val="FF1A6F"/>
                </a:solidFill>
              </a:rPr>
              <a:t>(Decreased posterior/inferior uptake)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57EE425-CC6F-8E40-97EB-E2E7597C8463}"/>
              </a:ext>
            </a:extLst>
          </p:cNvPr>
          <p:cNvSpPr/>
          <p:nvPr/>
        </p:nvSpPr>
        <p:spPr>
          <a:xfrm>
            <a:off x="7381504" y="365126"/>
            <a:ext cx="3505200" cy="1325562"/>
          </a:xfrm>
          <a:prstGeom prst="rect">
            <a:avLst/>
          </a:prstGeom>
          <a:gradFill flip="none" rotWithShape="1">
            <a:gsLst>
              <a:gs pos="0">
                <a:srgbClr val="FF1A6F">
                  <a:tint val="66000"/>
                  <a:satMod val="160000"/>
                </a:srgbClr>
              </a:gs>
              <a:gs pos="50000">
                <a:srgbClr val="FF1A6F">
                  <a:tint val="44500"/>
                  <a:satMod val="160000"/>
                </a:srgbClr>
              </a:gs>
              <a:gs pos="100000">
                <a:srgbClr val="FF1A6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Cardiac mapping with MIBG</a:t>
            </a:r>
          </a:p>
        </p:txBody>
      </p:sp>
    </p:spTree>
    <p:extLst>
      <p:ext uri="{BB962C8B-B14F-4D97-AF65-F5344CB8AC3E}">
        <p14:creationId xmlns:p14="http://schemas.microsoft.com/office/powerpoint/2010/main" xmlns="" val="405616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182FEA5-7177-824A-8978-B7C038A719E4}"/>
              </a:ext>
            </a:extLst>
          </p:cNvPr>
          <p:cNvSpPr/>
          <p:nvPr/>
        </p:nvSpPr>
        <p:spPr>
          <a:xfrm>
            <a:off x="2621567" y="2324785"/>
            <a:ext cx="6948866" cy="2208430"/>
          </a:xfrm>
          <a:prstGeom prst="rect">
            <a:avLst/>
          </a:prstGeom>
          <a:solidFill>
            <a:srgbClr val="FF1F6F"/>
          </a:solidFill>
          <a:ln>
            <a:noFill/>
          </a:ln>
          <a:scene3d>
            <a:camera prst="orthographicFront"/>
            <a:lightRig rig="threePt" dir="t"/>
          </a:scene3d>
          <a:sp3d contourW="12700" prstMaterial="powder">
            <a:bevelT/>
            <a:bevelB prst="angle"/>
            <a:contourClr>
              <a:srgbClr val="FF4F9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Anesthetic implications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3937225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76E550-3E78-FF4C-8724-AB2627A79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Anesthetic implications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6DB60F7D-0851-2540-952A-AFF6B7F412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05956673"/>
              </p:ext>
            </p:extLst>
          </p:nvPr>
        </p:nvGraphicFramePr>
        <p:xfrm>
          <a:off x="3225800" y="10742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A6231A-CD2F-784C-9968-47F02BEB5224}"/>
              </a:ext>
            </a:extLst>
          </p:cNvPr>
          <p:cNvSpPr txBox="1"/>
          <p:nvPr/>
        </p:nvSpPr>
        <p:spPr>
          <a:xfrm>
            <a:off x="585755" y="1685635"/>
            <a:ext cx="48640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Correct anemia</a:t>
            </a:r>
          </a:p>
          <a:p>
            <a:pPr algn="ctr"/>
            <a:r>
              <a:rPr lang="en-US" sz="2800" i="1" dirty="0">
                <a:solidFill>
                  <a:srgbClr val="0070C0"/>
                </a:solidFill>
              </a:rPr>
              <a:t>Adequate NPO and Metoclopramide to prevent aspiration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66570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EE92F1-2175-8641-ADD7-069130ED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73" y="150567"/>
            <a:ext cx="3753255" cy="778268"/>
          </a:xfrm>
        </p:spPr>
        <p:txBody>
          <a:bodyPr/>
          <a:lstStyle/>
          <a:p>
            <a:r>
              <a:rPr lang="en-US" dirty="0"/>
              <a:t>Intraoperative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BC2B9B-19D8-934C-8F6E-7DACD0A565EE}"/>
              </a:ext>
            </a:extLst>
          </p:cNvPr>
          <p:cNvSpPr txBox="1"/>
          <p:nvPr/>
        </p:nvSpPr>
        <p:spPr>
          <a:xfrm>
            <a:off x="6066405" y="215662"/>
            <a:ext cx="5754322" cy="1077218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Greater fall in Heart rate and Blood pressure during induction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9568F30-67DD-FA45-BB86-D950246FE15D}"/>
              </a:ext>
            </a:extLst>
          </p:cNvPr>
          <p:cNvSpPr txBox="1"/>
          <p:nvPr/>
        </p:nvSpPr>
        <p:spPr>
          <a:xfrm>
            <a:off x="6066405" y="1377377"/>
            <a:ext cx="575432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1A6F"/>
                </a:solidFill>
              </a:rPr>
              <a:t>Ensure patient is euvolemic</a:t>
            </a:r>
          </a:p>
          <a:p>
            <a:pPr algn="ctr"/>
            <a:r>
              <a:rPr lang="en-US" sz="2800" i="1" dirty="0">
                <a:solidFill>
                  <a:srgbClr val="FF1A6F"/>
                </a:solidFill>
              </a:rPr>
              <a:t>Use titrated doses of induction agent</a:t>
            </a:r>
          </a:p>
          <a:p>
            <a:pPr algn="ctr"/>
            <a:r>
              <a:rPr lang="en-US" sz="2800" i="1" dirty="0">
                <a:solidFill>
                  <a:srgbClr val="FF1A6F"/>
                </a:solidFill>
              </a:rPr>
              <a:t>Keep vasopressors ready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CC1F31-4C9B-E34F-A296-F3A4575E4AB6}"/>
              </a:ext>
            </a:extLst>
          </p:cNvPr>
          <p:cNvSpPr txBox="1"/>
          <p:nvPr/>
        </p:nvSpPr>
        <p:spPr>
          <a:xfrm>
            <a:off x="6066405" y="1443425"/>
            <a:ext cx="5754322" cy="584775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Risk of aspiration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4068C4C-047F-DA42-A608-07D5486C02B6}"/>
              </a:ext>
            </a:extLst>
          </p:cNvPr>
          <p:cNvSpPr txBox="1"/>
          <p:nvPr/>
        </p:nvSpPr>
        <p:spPr>
          <a:xfrm>
            <a:off x="7527921" y="2069874"/>
            <a:ext cx="2831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1A6F"/>
                </a:solidFill>
              </a:rPr>
              <a:t>Consider RSI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D3812A-25D3-D042-B6D4-10F0969E3FDA}"/>
              </a:ext>
            </a:extLst>
          </p:cNvPr>
          <p:cNvSpPr txBox="1"/>
          <p:nvPr/>
        </p:nvSpPr>
        <p:spPr>
          <a:xfrm>
            <a:off x="371273" y="5617437"/>
            <a:ext cx="6369574" cy="1077218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Less increase in HR and BP with intubation</a:t>
            </a:r>
          </a:p>
        </p:txBody>
      </p:sp>
      <p:pic>
        <p:nvPicPr>
          <p:cNvPr id="11" name="Picture 10" descr="A picture containing person, room, man, holding&#10;&#10;Description automatically generated">
            <a:extLst>
              <a:ext uri="{FF2B5EF4-FFF2-40B4-BE49-F238E27FC236}">
                <a16:creationId xmlns:a16="http://schemas.microsoft.com/office/drawing/2014/main" xmlns="" id="{A38FC800-D550-FD49-8E43-8D49BD427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91" t="14471" r="12815"/>
          <a:stretch/>
        </p:blipFill>
        <p:spPr>
          <a:xfrm>
            <a:off x="6941460" y="2447462"/>
            <a:ext cx="5021259" cy="4394551"/>
          </a:xfrm>
          <a:prstGeom prst="rect">
            <a:avLst/>
          </a:prstGeom>
        </p:spPr>
      </p:pic>
      <p:pic>
        <p:nvPicPr>
          <p:cNvPr id="13" name="Picture 12" descr="A picture containing person, indoor, child, table&#10;&#10;Description automatically generated">
            <a:extLst>
              <a:ext uri="{FF2B5EF4-FFF2-40B4-BE49-F238E27FC236}">
                <a16:creationId xmlns:a16="http://schemas.microsoft.com/office/drawing/2014/main" xmlns="" id="{3A190DBC-38DC-1944-B79C-75A05E0CE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91" y="999281"/>
            <a:ext cx="5021260" cy="37659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C9E684-EE2A-4342-BFFB-C0F1CC6EE532}"/>
              </a:ext>
            </a:extLst>
          </p:cNvPr>
          <p:cNvSpPr txBox="1"/>
          <p:nvPr/>
        </p:nvSpPr>
        <p:spPr>
          <a:xfrm>
            <a:off x="669391" y="949112"/>
            <a:ext cx="1887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Induction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2D352E3-3A84-D745-9E6B-E393F70438A2}"/>
              </a:ext>
            </a:extLst>
          </p:cNvPr>
          <p:cNvSpPr txBox="1"/>
          <p:nvPr/>
        </p:nvSpPr>
        <p:spPr>
          <a:xfrm>
            <a:off x="9764268" y="6251835"/>
            <a:ext cx="219845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Intubation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27660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 animBg="1"/>
      <p:bldP spid="9" grpId="0"/>
      <p:bldP spid="9" grpId="1"/>
      <p:bldP spid="10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EE92F1-2175-8641-ADD7-069130ED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36" y="194435"/>
            <a:ext cx="3889443" cy="977968"/>
          </a:xfrm>
        </p:spPr>
        <p:txBody>
          <a:bodyPr/>
          <a:lstStyle/>
          <a:p>
            <a:r>
              <a:rPr lang="en-US" dirty="0"/>
              <a:t>Intraoperative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2CBD150-9626-304D-8AD1-57C567983036}"/>
              </a:ext>
            </a:extLst>
          </p:cNvPr>
          <p:cNvSpPr/>
          <p:nvPr/>
        </p:nvSpPr>
        <p:spPr>
          <a:xfrm>
            <a:off x="8208564" y="274224"/>
            <a:ext cx="3505200" cy="839758"/>
          </a:xfrm>
          <a:prstGeom prst="rect">
            <a:avLst/>
          </a:prstGeom>
          <a:gradFill flip="none" rotWithShape="1">
            <a:gsLst>
              <a:gs pos="0">
                <a:srgbClr val="FF1A6F">
                  <a:tint val="66000"/>
                  <a:satMod val="160000"/>
                </a:srgbClr>
              </a:gs>
              <a:gs pos="50000">
                <a:srgbClr val="FF1A6F">
                  <a:tint val="44500"/>
                  <a:satMod val="160000"/>
                </a:srgbClr>
              </a:gs>
              <a:gs pos="100000">
                <a:srgbClr val="FF1A6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Maintenance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BC2B9B-19D8-934C-8F6E-7DACD0A565EE}"/>
              </a:ext>
            </a:extLst>
          </p:cNvPr>
          <p:cNvSpPr txBox="1"/>
          <p:nvPr/>
        </p:nvSpPr>
        <p:spPr>
          <a:xfrm>
            <a:off x="478236" y="1196353"/>
            <a:ext cx="5754322" cy="3539430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>
                <a:solidFill>
                  <a:srgbClr val="0070C0"/>
                </a:solidFill>
              </a:rPr>
              <a:t>Intraop</a:t>
            </a:r>
            <a:r>
              <a:rPr lang="en-US" sz="3200" b="1" i="1" u="sng" dirty="0">
                <a:solidFill>
                  <a:srgbClr val="0070C0"/>
                </a:solidFill>
              </a:rPr>
              <a:t> cardiovascular instability</a:t>
            </a:r>
          </a:p>
          <a:p>
            <a:pPr algn="ctr"/>
            <a:r>
              <a:rPr lang="en-US" sz="3200" i="1" dirty="0">
                <a:solidFill>
                  <a:srgbClr val="0070C0"/>
                </a:solidFill>
              </a:rPr>
              <a:t>Position</a:t>
            </a:r>
          </a:p>
          <a:p>
            <a:pPr algn="ctr"/>
            <a:r>
              <a:rPr lang="en-US" sz="3200" i="1" dirty="0">
                <a:solidFill>
                  <a:srgbClr val="0070C0"/>
                </a:solidFill>
              </a:rPr>
              <a:t>IPPV</a:t>
            </a:r>
          </a:p>
          <a:p>
            <a:pPr algn="ctr"/>
            <a:r>
              <a:rPr lang="en-US" sz="3200" i="1" dirty="0">
                <a:solidFill>
                  <a:srgbClr val="0070C0"/>
                </a:solidFill>
              </a:rPr>
              <a:t>Volatile anesthetics</a:t>
            </a:r>
          </a:p>
          <a:p>
            <a:pPr algn="ctr"/>
            <a:r>
              <a:rPr lang="en-US" sz="3200" i="1" dirty="0">
                <a:solidFill>
                  <a:srgbClr val="0070C0"/>
                </a:solidFill>
              </a:rPr>
              <a:t>Blood loss</a:t>
            </a:r>
          </a:p>
          <a:p>
            <a:pPr algn="ctr"/>
            <a:r>
              <a:rPr lang="en-US" sz="3200" i="1" dirty="0">
                <a:solidFill>
                  <a:srgbClr val="0070C0"/>
                </a:solidFill>
              </a:rPr>
              <a:t>Pneumoperitoneum</a:t>
            </a:r>
          </a:p>
          <a:p>
            <a:pPr algn="ctr"/>
            <a:r>
              <a:rPr lang="en-US" sz="3200" i="1" dirty="0">
                <a:solidFill>
                  <a:srgbClr val="0070C0"/>
                </a:solidFill>
              </a:rPr>
              <a:t>Hypocapnia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9568F30-67DD-FA45-BB86-D950246FE15D}"/>
              </a:ext>
            </a:extLst>
          </p:cNvPr>
          <p:cNvSpPr txBox="1"/>
          <p:nvPr/>
        </p:nvSpPr>
        <p:spPr>
          <a:xfrm>
            <a:off x="6709554" y="2032997"/>
            <a:ext cx="48091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1A6F"/>
                </a:solidFill>
              </a:rPr>
              <a:t>Change position slowly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1A6F"/>
                </a:solidFill>
              </a:rPr>
              <a:t>Titrate volatile anesthetics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1A6F"/>
                </a:solidFill>
              </a:rPr>
              <a:t>Replace volume loss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1A6F"/>
                </a:solidFill>
              </a:rPr>
              <a:t>Slow insufflation for PP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22E4CA6-E53A-7147-B660-9C3DBD9C9D8C}"/>
              </a:ext>
            </a:extLst>
          </p:cNvPr>
          <p:cNvSpPr txBox="1"/>
          <p:nvPr/>
        </p:nvSpPr>
        <p:spPr>
          <a:xfrm>
            <a:off x="6709554" y="4767894"/>
            <a:ext cx="48091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1A6F"/>
                </a:solidFill>
              </a:rPr>
              <a:t>Keep vasopressors ready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1A6F"/>
                </a:solidFill>
              </a:rPr>
              <a:t>ECG monitoring (ischemia)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1A6F"/>
                </a:solidFill>
              </a:rPr>
              <a:t>Low threshold for invasive monitoring (IBP, CVP)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6FC522-7A29-7D45-A0EB-98DDF9031692}"/>
              </a:ext>
            </a:extLst>
          </p:cNvPr>
          <p:cNvSpPr txBox="1"/>
          <p:nvPr/>
        </p:nvSpPr>
        <p:spPr>
          <a:xfrm>
            <a:off x="478236" y="5137226"/>
            <a:ext cx="5754322" cy="1077218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>
                <a:solidFill>
                  <a:srgbClr val="0070C0"/>
                </a:solidFill>
              </a:rPr>
              <a:t>Unpredictable response to vasoactive medications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59867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EE92F1-2175-8641-ADD7-069130ED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Intraoperative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2CBD150-9626-304D-8AD1-57C567983036}"/>
              </a:ext>
            </a:extLst>
          </p:cNvPr>
          <p:cNvSpPr/>
          <p:nvPr/>
        </p:nvSpPr>
        <p:spPr>
          <a:xfrm>
            <a:off x="7473847" y="419109"/>
            <a:ext cx="3505200" cy="912550"/>
          </a:xfrm>
          <a:prstGeom prst="rect">
            <a:avLst/>
          </a:prstGeom>
          <a:gradFill flip="none" rotWithShape="1">
            <a:gsLst>
              <a:gs pos="0">
                <a:srgbClr val="FF1A6F">
                  <a:tint val="66000"/>
                  <a:satMod val="160000"/>
                </a:srgbClr>
              </a:gs>
              <a:gs pos="50000">
                <a:srgbClr val="FF1A6F">
                  <a:tint val="44500"/>
                  <a:satMod val="160000"/>
                </a:srgbClr>
              </a:gs>
              <a:gs pos="100000">
                <a:srgbClr val="FF1A6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Maintenance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BC2B9B-19D8-934C-8F6E-7DACD0A565EE}"/>
              </a:ext>
            </a:extLst>
          </p:cNvPr>
          <p:cNvSpPr txBox="1"/>
          <p:nvPr/>
        </p:nvSpPr>
        <p:spPr>
          <a:xfrm>
            <a:off x="341678" y="1924195"/>
            <a:ext cx="5754322" cy="584775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>
                <a:solidFill>
                  <a:srgbClr val="0070C0"/>
                </a:solidFill>
              </a:rPr>
              <a:t>Hypothermia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9568F30-67DD-FA45-BB86-D950246FE15D}"/>
              </a:ext>
            </a:extLst>
          </p:cNvPr>
          <p:cNvSpPr txBox="1"/>
          <p:nvPr/>
        </p:nvSpPr>
        <p:spPr>
          <a:xfrm>
            <a:off x="6899299" y="1763361"/>
            <a:ext cx="4809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1A6F"/>
                </a:solidFill>
              </a:rPr>
              <a:t>Monitor temperature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1A6F"/>
                </a:solidFill>
              </a:rPr>
              <a:t>Use warming devices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22E4CA6-E53A-7147-B660-9C3DBD9C9D8C}"/>
              </a:ext>
            </a:extLst>
          </p:cNvPr>
          <p:cNvSpPr txBox="1"/>
          <p:nvPr/>
        </p:nvSpPr>
        <p:spPr>
          <a:xfrm>
            <a:off x="6899299" y="4800103"/>
            <a:ext cx="49510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1A6F"/>
                </a:solidFill>
              </a:rPr>
              <a:t>Strict aseptic technique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1A6F"/>
                </a:solidFill>
              </a:rPr>
              <a:t>Padding of pressure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1A6F"/>
                </a:solidFill>
              </a:rPr>
              <a:t>Careful positioning to avoid fractures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6FC522-7A29-7D45-A0EB-98DDF9031692}"/>
              </a:ext>
            </a:extLst>
          </p:cNvPr>
          <p:cNvSpPr txBox="1"/>
          <p:nvPr/>
        </p:nvSpPr>
        <p:spPr>
          <a:xfrm>
            <a:off x="478236" y="5415657"/>
            <a:ext cx="5754322" cy="584775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>
                <a:solidFill>
                  <a:srgbClr val="0070C0"/>
                </a:solidFill>
              </a:rPr>
              <a:t>Prone to infections and injury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4E627F-17AB-4144-980C-737768F5EA6B}"/>
              </a:ext>
            </a:extLst>
          </p:cNvPr>
          <p:cNvSpPr txBox="1"/>
          <p:nvPr/>
        </p:nvSpPr>
        <p:spPr>
          <a:xfrm>
            <a:off x="341678" y="3429000"/>
            <a:ext cx="5754322" cy="1077218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>
                <a:solidFill>
                  <a:srgbClr val="0070C0"/>
                </a:solidFill>
              </a:rPr>
              <a:t>Difficult to assess depth of anesthesia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CB0928-A0BB-FE45-90A5-A65E3B2F92BF}"/>
              </a:ext>
            </a:extLst>
          </p:cNvPr>
          <p:cNvSpPr txBox="1"/>
          <p:nvPr/>
        </p:nvSpPr>
        <p:spPr>
          <a:xfrm>
            <a:off x="6899299" y="3511713"/>
            <a:ext cx="4809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1A6F"/>
                </a:solidFill>
              </a:rPr>
              <a:t>Use </a:t>
            </a:r>
            <a:r>
              <a:rPr lang="en-US" sz="2800" i="1" dirty="0" err="1">
                <a:solidFill>
                  <a:srgbClr val="FF1A6F"/>
                </a:solidFill>
              </a:rPr>
              <a:t>DoA</a:t>
            </a:r>
            <a:r>
              <a:rPr lang="en-US" sz="2800" i="1" dirty="0">
                <a:solidFill>
                  <a:srgbClr val="FF1A6F"/>
                </a:solidFill>
              </a:rPr>
              <a:t> monitors</a:t>
            </a:r>
          </a:p>
        </p:txBody>
      </p:sp>
    </p:spTree>
    <p:extLst>
      <p:ext uri="{BB962C8B-B14F-4D97-AF65-F5344CB8AC3E}">
        <p14:creationId xmlns:p14="http://schemas.microsoft.com/office/powerpoint/2010/main" xmlns="" val="6706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/>
      <p:bldP spid="12" grpId="0" animBg="1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A55DC4-3BAA-1541-85D7-276060B13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3DF673-0D8B-844E-A641-DA23D79A6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340" y="1375977"/>
            <a:ext cx="9908722" cy="51168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4622FD-2DCE-4C4C-86DC-6EADE580C7B9}"/>
              </a:ext>
            </a:extLst>
          </p:cNvPr>
          <p:cNvSpPr/>
          <p:nvPr/>
        </p:nvSpPr>
        <p:spPr>
          <a:xfrm>
            <a:off x="4982937" y="498829"/>
            <a:ext cx="6536871" cy="1058154"/>
          </a:xfrm>
          <a:prstGeom prst="rect">
            <a:avLst/>
          </a:prstGeom>
          <a:gradFill flip="none" rotWithShape="1">
            <a:gsLst>
              <a:gs pos="0">
                <a:srgbClr val="FF1A6F">
                  <a:tint val="66000"/>
                  <a:satMod val="160000"/>
                </a:srgbClr>
              </a:gs>
              <a:gs pos="50000">
                <a:srgbClr val="FF1A6F">
                  <a:tint val="44500"/>
                  <a:satMod val="160000"/>
                </a:srgbClr>
              </a:gs>
              <a:gs pos="100000">
                <a:srgbClr val="FF1A6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Part of the nervous system that regulates involuntary functions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CBCEEE-2BF8-BF48-9B10-29DDFE1459DD}"/>
              </a:ext>
            </a:extLst>
          </p:cNvPr>
          <p:cNvSpPr txBox="1"/>
          <p:nvPr/>
        </p:nvSpPr>
        <p:spPr>
          <a:xfrm>
            <a:off x="5606598" y="1690687"/>
            <a:ext cx="5583464" cy="1815882"/>
          </a:xfrm>
          <a:prstGeom prst="rect">
            <a:avLst/>
          </a:prstGeom>
          <a:solidFill>
            <a:srgbClr val="FFF7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Heartbeat</a:t>
            </a:r>
          </a:p>
          <a:p>
            <a:pPr algn="ctr"/>
            <a:r>
              <a:rPr lang="en-US" sz="2800" i="1" dirty="0">
                <a:solidFill>
                  <a:srgbClr val="0070C0"/>
                </a:solidFill>
              </a:rPr>
              <a:t>Digestive functions of the intestines</a:t>
            </a:r>
          </a:p>
          <a:p>
            <a:pPr algn="ctr"/>
            <a:r>
              <a:rPr lang="en-US" sz="2800" i="1" dirty="0">
                <a:solidFill>
                  <a:srgbClr val="0070C0"/>
                </a:solidFill>
              </a:rPr>
              <a:t>Control of respiration</a:t>
            </a:r>
          </a:p>
          <a:p>
            <a:pPr algn="ctr"/>
            <a:r>
              <a:rPr lang="en-US" sz="2800" i="1" dirty="0">
                <a:solidFill>
                  <a:srgbClr val="0070C0"/>
                </a:solidFill>
              </a:rPr>
              <a:t>Secretion by glands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F709B7-1602-C948-ACBA-16C3992873B2}"/>
              </a:ext>
            </a:extLst>
          </p:cNvPr>
          <p:cNvSpPr txBox="1"/>
          <p:nvPr/>
        </p:nvSpPr>
        <p:spPr>
          <a:xfrm>
            <a:off x="1754868" y="6231265"/>
            <a:ext cx="2506889" cy="523220"/>
          </a:xfrm>
          <a:prstGeom prst="rect">
            <a:avLst/>
          </a:prstGeom>
          <a:solidFill>
            <a:srgbClr val="FFF7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Rest and Digest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8C3CF5-172B-394F-9E1E-8835EAEF4524}"/>
              </a:ext>
            </a:extLst>
          </p:cNvPr>
          <p:cNvSpPr txBox="1"/>
          <p:nvPr/>
        </p:nvSpPr>
        <p:spPr>
          <a:xfrm>
            <a:off x="6997927" y="6231265"/>
            <a:ext cx="2506889" cy="523220"/>
          </a:xfrm>
          <a:prstGeom prst="rect">
            <a:avLst/>
          </a:prstGeom>
          <a:solidFill>
            <a:srgbClr val="FFF7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Fight and Flight</a:t>
            </a:r>
          </a:p>
        </p:txBody>
      </p:sp>
    </p:spTree>
    <p:extLst>
      <p:ext uri="{BB962C8B-B14F-4D97-AF65-F5344CB8AC3E}">
        <p14:creationId xmlns:p14="http://schemas.microsoft.com/office/powerpoint/2010/main" xmlns="" val="106241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EE92F1-2175-8641-ADD7-069130ED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01" y="178190"/>
            <a:ext cx="3501571" cy="587819"/>
          </a:xfrm>
        </p:spPr>
        <p:txBody>
          <a:bodyPr>
            <a:normAutofit fontScale="90000"/>
          </a:bodyPr>
          <a:lstStyle/>
          <a:p>
            <a:r>
              <a:rPr lang="en-US" dirty="0"/>
              <a:t>Intraoperative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2CBD150-9626-304D-8AD1-57C567983036}"/>
              </a:ext>
            </a:extLst>
          </p:cNvPr>
          <p:cNvSpPr/>
          <p:nvPr/>
        </p:nvSpPr>
        <p:spPr>
          <a:xfrm>
            <a:off x="768034" y="866266"/>
            <a:ext cx="4540458" cy="912550"/>
          </a:xfrm>
          <a:prstGeom prst="rect">
            <a:avLst/>
          </a:prstGeom>
          <a:gradFill flip="none" rotWithShape="1">
            <a:gsLst>
              <a:gs pos="0">
                <a:srgbClr val="FF1A6F">
                  <a:tint val="66000"/>
                  <a:satMod val="160000"/>
                </a:srgbClr>
              </a:gs>
              <a:gs pos="50000">
                <a:srgbClr val="FF1A6F">
                  <a:tint val="44500"/>
                  <a:satMod val="160000"/>
                </a:srgbClr>
              </a:gs>
              <a:gs pos="100000">
                <a:srgbClr val="FF1A6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Regional Anesthesia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BC2B9B-19D8-934C-8F6E-7DACD0A565EE}"/>
              </a:ext>
            </a:extLst>
          </p:cNvPr>
          <p:cNvSpPr txBox="1"/>
          <p:nvPr/>
        </p:nvSpPr>
        <p:spPr>
          <a:xfrm>
            <a:off x="987160" y="5687331"/>
            <a:ext cx="4114208" cy="1077218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>
                <a:solidFill>
                  <a:srgbClr val="0070C0"/>
                </a:solidFill>
              </a:rPr>
              <a:t>Hypotension with central neuraxial block</a:t>
            </a:r>
          </a:p>
        </p:txBody>
      </p:sp>
      <p:pic>
        <p:nvPicPr>
          <p:cNvPr id="5" name="Picture 4" descr="A person in a blue shirt&#10;&#10;Description automatically generated">
            <a:extLst>
              <a:ext uri="{FF2B5EF4-FFF2-40B4-BE49-F238E27FC236}">
                <a16:creationId xmlns:a16="http://schemas.microsoft.com/office/drawing/2014/main" xmlns="" id="{970EE25D-901D-904C-B7E8-3893EE845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35" y="1879073"/>
            <a:ext cx="4528457" cy="3396343"/>
          </a:xfrm>
          <a:prstGeom prst="rect">
            <a:avLst/>
          </a:prstGeom>
        </p:spPr>
      </p:pic>
      <p:pic>
        <p:nvPicPr>
          <p:cNvPr id="7" name="Picture 6" descr="A picture containing indoor, bed, table, room&#10;&#10;Description automatically generated">
            <a:extLst>
              <a:ext uri="{FF2B5EF4-FFF2-40B4-BE49-F238E27FC236}">
                <a16:creationId xmlns:a16="http://schemas.microsoft.com/office/drawing/2014/main" xmlns="" id="{8353DACA-6525-6544-91E1-94107693F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977" y="866267"/>
            <a:ext cx="3367452" cy="4489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4E627F-17AB-4144-980C-737768F5EA6B}"/>
              </a:ext>
            </a:extLst>
          </p:cNvPr>
          <p:cNvSpPr txBox="1"/>
          <p:nvPr/>
        </p:nvSpPr>
        <p:spPr>
          <a:xfrm>
            <a:off x="7213463" y="5687331"/>
            <a:ext cx="4528457" cy="1077218"/>
          </a:xfrm>
          <a:prstGeom prst="rect">
            <a:avLst/>
          </a:prstGeom>
          <a:solidFill>
            <a:schemeClr val="bg1"/>
          </a:solidFill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>
                <a:solidFill>
                  <a:srgbClr val="0070C0"/>
                </a:solidFill>
              </a:rPr>
              <a:t>Neuropathy with peripheral nerve block</a:t>
            </a:r>
          </a:p>
        </p:txBody>
      </p:sp>
    </p:spTree>
    <p:extLst>
      <p:ext uri="{BB962C8B-B14F-4D97-AF65-F5344CB8AC3E}">
        <p14:creationId xmlns:p14="http://schemas.microsoft.com/office/powerpoint/2010/main" xmlns="" val="272797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9FD61FD-0C86-8E45-825F-D352FFFA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Postoperative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35FB65A3-311C-4C4B-9A23-24DE260967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449040413"/>
              </p:ext>
            </p:extLst>
          </p:nvPr>
        </p:nvGraphicFramePr>
        <p:xfrm>
          <a:off x="1527628" y="1070043"/>
          <a:ext cx="9826171" cy="5621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7781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66628D-7440-0A42-8C7A-C39B69D50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266F3C-2A09-5F4D-A740-1ED2B0D8B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Autonomic neuropathy a common complication of diabetes mellitus</a:t>
            </a:r>
          </a:p>
          <a:p>
            <a:r>
              <a:rPr lang="en-US" dirty="0"/>
              <a:t>Parasympathetic system is affected early, later sympathetic system is also affected</a:t>
            </a:r>
          </a:p>
          <a:p>
            <a:r>
              <a:rPr lang="en-US" dirty="0"/>
              <a:t>Assessment is based on symptoms, signs and specific tests</a:t>
            </a:r>
          </a:p>
          <a:p>
            <a:r>
              <a:rPr lang="en-US" dirty="0"/>
              <a:t>Several anesthetic implications – especially hemodynamic instability, aspiration risk, hypothermia</a:t>
            </a:r>
          </a:p>
        </p:txBody>
      </p:sp>
    </p:spTree>
    <p:extLst>
      <p:ext uri="{BB962C8B-B14F-4D97-AF65-F5344CB8AC3E}">
        <p14:creationId xmlns:p14="http://schemas.microsoft.com/office/powerpoint/2010/main" xmlns="" val="38408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EEE74-A8C4-7243-A1C4-F8359BAE0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21" y="220746"/>
            <a:ext cx="2707105" cy="132556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E37C20-E037-C44A-BA30-6AC431F49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21" y="1766455"/>
            <a:ext cx="5517569" cy="367838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018DAEE-FDD1-3B4B-AC51-411BDC8DE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20746"/>
            <a:ext cx="5666510" cy="629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23594D0-C9EA-F642-9234-8D548F6E465E}"/>
              </a:ext>
            </a:extLst>
          </p:cNvPr>
          <p:cNvSpPr/>
          <p:nvPr/>
        </p:nvSpPr>
        <p:spPr>
          <a:xfrm>
            <a:off x="8459875" y="1399309"/>
            <a:ext cx="3437313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angla MN" pitchFamily="2" charset="0"/>
              </a:rPr>
              <a:t>Early-Bird extended till</a:t>
            </a:r>
          </a:p>
          <a:p>
            <a:pPr algn="ctr"/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angla MN" pitchFamily="2" charset="0"/>
              </a:rPr>
              <a:t>February 29</a:t>
            </a:r>
            <a:r>
              <a:rPr lang="en-US" sz="2000" b="1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angla MN" pitchFamily="2" charset="0"/>
              </a:rPr>
              <a:t>th</a:t>
            </a:r>
            <a:endParaRPr lang="en-US" sz="2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angla MN" pitchFamily="2" charset="0"/>
            </a:endParaRPr>
          </a:p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angla MN" pitchFamily="2" charset="0"/>
              </a:rPr>
              <a:t>72 lectures, 6 workshops </a:t>
            </a:r>
          </a:p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angla MN" pitchFamily="2" charset="0"/>
              </a:rPr>
              <a:t>13 awards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D769BAC1-10AB-DA4D-9865-AD9738FE782D}"/>
              </a:ext>
            </a:extLst>
          </p:cNvPr>
          <p:cNvSpPr/>
          <p:nvPr/>
        </p:nvSpPr>
        <p:spPr>
          <a:xfrm>
            <a:off x="8626131" y="2902528"/>
            <a:ext cx="2938257" cy="6096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Register  @ Rs 6000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PGs – Rs 5000</a:t>
            </a:r>
          </a:p>
        </p:txBody>
      </p:sp>
    </p:spTree>
    <p:extLst>
      <p:ext uri="{BB962C8B-B14F-4D97-AF65-F5344CB8AC3E}">
        <p14:creationId xmlns:p14="http://schemas.microsoft.com/office/powerpoint/2010/main" xmlns="" val="342582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72513C-F2EC-1744-BEC7-7AB5D396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201839"/>
            <a:ext cx="5987143" cy="1325563"/>
          </a:xfrm>
        </p:spPr>
        <p:txBody>
          <a:bodyPr/>
          <a:lstStyle/>
          <a:p>
            <a:r>
              <a:rPr lang="en-US" dirty="0"/>
              <a:t>Diabetic autonomic neuropathy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0F575E1-8BC1-AC46-8516-8B941C738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552" y="566330"/>
            <a:ext cx="4481719" cy="59265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4E1BE4-0D34-544F-B3D4-87F7FAC91E5A}"/>
              </a:ext>
            </a:extLst>
          </p:cNvPr>
          <p:cNvSpPr/>
          <p:nvPr/>
        </p:nvSpPr>
        <p:spPr>
          <a:xfrm>
            <a:off x="413655" y="5374355"/>
            <a:ext cx="3505200" cy="1058154"/>
          </a:xfrm>
          <a:prstGeom prst="rect">
            <a:avLst/>
          </a:prstGeom>
          <a:gradFill flip="none" rotWithShape="1">
            <a:gsLst>
              <a:gs pos="0">
                <a:srgbClr val="FF1A6F">
                  <a:tint val="66000"/>
                  <a:satMod val="160000"/>
                </a:srgbClr>
              </a:gs>
              <a:gs pos="50000">
                <a:srgbClr val="FF1A6F">
                  <a:tint val="44500"/>
                  <a:satMod val="160000"/>
                </a:srgbClr>
              </a:gs>
              <a:gs pos="100000">
                <a:srgbClr val="FF1A6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Damage to the autonomic nerves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FAA1B2D-4E11-AA4E-83B6-EAF4239A818B}"/>
              </a:ext>
            </a:extLst>
          </p:cNvPr>
          <p:cNvSpPr/>
          <p:nvPr/>
        </p:nvSpPr>
        <p:spPr>
          <a:xfrm>
            <a:off x="413655" y="1643893"/>
            <a:ext cx="3505200" cy="1058154"/>
          </a:xfrm>
          <a:prstGeom prst="rect">
            <a:avLst/>
          </a:prstGeom>
          <a:gradFill flip="none" rotWithShape="1">
            <a:gsLst>
              <a:gs pos="0">
                <a:srgbClr val="FF1A6F">
                  <a:tint val="66000"/>
                  <a:satMod val="160000"/>
                </a:srgbClr>
              </a:gs>
              <a:gs pos="50000">
                <a:srgbClr val="FF1A6F">
                  <a:tint val="44500"/>
                  <a:satMod val="160000"/>
                </a:srgbClr>
              </a:gs>
              <a:gs pos="100000">
                <a:srgbClr val="FF1A6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Diabetes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xmlns="" id="{71B98097-FF8D-4A40-8605-07A49AD68256}"/>
              </a:ext>
            </a:extLst>
          </p:cNvPr>
          <p:cNvSpPr/>
          <p:nvPr/>
        </p:nvSpPr>
        <p:spPr>
          <a:xfrm>
            <a:off x="549729" y="3096928"/>
            <a:ext cx="1017815" cy="1771890"/>
          </a:xfrm>
          <a:prstGeom prst="downArrow">
            <a:avLst/>
          </a:prstGeom>
          <a:solidFill>
            <a:schemeClr val="bg1"/>
          </a:solidFill>
          <a:ln>
            <a:solidFill>
              <a:srgbClr val="FF1A6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F8C5B63-5E20-1F44-AD64-089D771A963C}"/>
              </a:ext>
            </a:extLst>
          </p:cNvPr>
          <p:cNvSpPr txBox="1"/>
          <p:nvPr/>
        </p:nvSpPr>
        <p:spPr>
          <a:xfrm>
            <a:off x="1677996" y="2931512"/>
            <a:ext cx="4481719" cy="1815882"/>
          </a:xfrm>
          <a:prstGeom prst="rect">
            <a:avLst/>
          </a:prstGeom>
          <a:solidFill>
            <a:srgbClr val="FFF7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Intracellular hyperglycemia and oxygen free radicals cause endothelial damage and destruction of nerves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63A0CBDA-464A-3E44-9297-D266FBA619F7}"/>
              </a:ext>
            </a:extLst>
          </p:cNvPr>
          <p:cNvSpPr/>
          <p:nvPr/>
        </p:nvSpPr>
        <p:spPr>
          <a:xfrm>
            <a:off x="4330886" y="5432854"/>
            <a:ext cx="2959318" cy="999655"/>
          </a:xfrm>
          <a:prstGeom prst="rightArrow">
            <a:avLst/>
          </a:prstGeom>
          <a:solidFill>
            <a:schemeClr val="bg1"/>
          </a:solidFill>
          <a:ln>
            <a:solidFill>
              <a:srgbClr val="FF1A6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60D62C-BCA1-A64A-9BFC-88F17EC44467}"/>
              </a:ext>
            </a:extLst>
          </p:cNvPr>
          <p:cNvSpPr txBox="1"/>
          <p:nvPr/>
        </p:nvSpPr>
        <p:spPr>
          <a:xfrm>
            <a:off x="4201234" y="4976859"/>
            <a:ext cx="2959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Affects various organs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1C43C1-7B85-9D4B-A6B2-FC54D87C92D3}"/>
              </a:ext>
            </a:extLst>
          </p:cNvPr>
          <p:cNvSpPr txBox="1"/>
          <p:nvPr/>
        </p:nvSpPr>
        <p:spPr>
          <a:xfrm>
            <a:off x="7160552" y="3382709"/>
            <a:ext cx="478501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Early – Parasympathetic</a:t>
            </a:r>
          </a:p>
          <a:p>
            <a:pPr algn="ctr"/>
            <a:r>
              <a:rPr lang="en-US" sz="3600" i="1" dirty="0"/>
              <a:t>Late - Sympathetic</a:t>
            </a:r>
          </a:p>
        </p:txBody>
      </p:sp>
    </p:spTree>
    <p:extLst>
      <p:ext uri="{BB962C8B-B14F-4D97-AF65-F5344CB8AC3E}">
        <p14:creationId xmlns:p14="http://schemas.microsoft.com/office/powerpoint/2010/main" xmlns="" val="45693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182FEA5-7177-824A-8978-B7C038A719E4}"/>
              </a:ext>
            </a:extLst>
          </p:cNvPr>
          <p:cNvSpPr/>
          <p:nvPr/>
        </p:nvSpPr>
        <p:spPr>
          <a:xfrm>
            <a:off x="2621567" y="2324785"/>
            <a:ext cx="6948866" cy="2208430"/>
          </a:xfrm>
          <a:prstGeom prst="rect">
            <a:avLst/>
          </a:prstGeom>
          <a:solidFill>
            <a:srgbClr val="FF1F6F"/>
          </a:solidFill>
          <a:ln>
            <a:noFill/>
          </a:ln>
          <a:scene3d>
            <a:camera prst="orthographicFront"/>
            <a:lightRig rig="threePt" dir="t"/>
          </a:scene3d>
          <a:sp3d contourW="12700" prstMaterial="powder">
            <a:bevelT/>
            <a:bevelB prst="angle"/>
            <a:contourClr>
              <a:srgbClr val="FF4F9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Organ systems affected</a:t>
            </a:r>
          </a:p>
        </p:txBody>
      </p:sp>
    </p:spTree>
    <p:extLst>
      <p:ext uri="{BB962C8B-B14F-4D97-AF65-F5344CB8AC3E}">
        <p14:creationId xmlns:p14="http://schemas.microsoft.com/office/powerpoint/2010/main" xmlns="" val="2970103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FBC261-F6DA-7B47-AAFF-229448D0C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Cardiovascular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9E7ED923-EC68-E840-B26B-3D34768481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28603489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Content Placeholder 3" descr="Beating heart">
                <a:extLst>
                  <a:ext uri="{FF2B5EF4-FFF2-40B4-BE49-F238E27FC236}">
                    <a16:creationId xmlns:a16="http://schemas.microsoft.com/office/drawing/2014/main" id="{541E0B7C-8FAD-D24E-AEC2-D0D6A5F526A4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27394276"/>
                  </p:ext>
                </p:extLst>
              </p:nvPr>
            </p:nvGraphicFramePr>
            <p:xfrm>
              <a:off x="4158348" y="2709546"/>
              <a:ext cx="3385452" cy="442604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385452" cy="4426040"/>
                    </a:xfrm>
                    <a:prstGeom prst="rect">
                      <a:avLst/>
                    </a:prstGeom>
                  </am3d:spPr>
                  <am3d:camera>
                    <am3d:pos x="0" y="0" z="642015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4546" d="1000000"/>
                    <am3d:preTrans dx="225996" dy="-17636886" dz="3137461"/>
                    <am3d:scale>
                      <am3d:sx n="1000000" d="1000000"/>
                      <am3d:sy n="1000000" d="1000000"/>
                      <am3d:sz n="1000000" d="1000000"/>
                    </am3d:scale>
                    <am3d:rot ax="-9288641" ay="1925162" az="-9958334"/>
                    <am3d:postTrans dx="0" dy="0" dz="0"/>
                  </am3d:trans>
                  <am3d:raster rName="Office3DRenderer" rVer="16.0.8326">
                    <am3d:blip r:embed="rId9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0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47133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 descr="Beating heart">
                <a:extLst>
                  <a:ext uri="{FF2B5EF4-FFF2-40B4-BE49-F238E27FC236}">
                    <a16:creationId xmlns:a16="http://schemas.microsoft.com/office/drawing/2014/main" xmlns="" id="{541E0B7C-8FAD-D24E-AEC2-D0D6A5F526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58348" y="2709546"/>
                <a:ext cx="3385452" cy="442604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1C8F6C-FC30-9E4D-ADB7-41D04DA3CF03}"/>
              </a:ext>
            </a:extLst>
          </p:cNvPr>
          <p:cNvSpPr txBox="1"/>
          <p:nvPr/>
        </p:nvSpPr>
        <p:spPr>
          <a:xfrm>
            <a:off x="1722190" y="5592266"/>
            <a:ext cx="260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1A6F"/>
                </a:solidFill>
              </a:rPr>
              <a:t>Resting tachycardia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207E7E0-58BB-FE48-9879-D10824371ADB}"/>
              </a:ext>
            </a:extLst>
          </p:cNvPr>
          <p:cNvSpPr txBox="1"/>
          <p:nvPr/>
        </p:nvSpPr>
        <p:spPr>
          <a:xfrm>
            <a:off x="1684115" y="5944462"/>
            <a:ext cx="2822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1A6F"/>
                </a:solidFill>
              </a:rPr>
              <a:t>Decreased HRV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B7D47D-B2EC-8647-A532-73FC10023BA0}"/>
              </a:ext>
            </a:extLst>
          </p:cNvPr>
          <p:cNvSpPr txBox="1"/>
          <p:nvPr/>
        </p:nvSpPr>
        <p:spPr>
          <a:xfrm>
            <a:off x="1738945" y="6321725"/>
            <a:ext cx="2712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1A6F"/>
                </a:solidFill>
              </a:rPr>
              <a:t>Fixed heart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4506A8-4ADF-CA4A-A4A7-1DDC89F1AE38}"/>
              </a:ext>
            </a:extLst>
          </p:cNvPr>
          <p:cNvSpPr txBox="1"/>
          <p:nvPr/>
        </p:nvSpPr>
        <p:spPr>
          <a:xfrm>
            <a:off x="190727" y="1763708"/>
            <a:ext cx="2605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1A6F"/>
                </a:solidFill>
              </a:rPr>
              <a:t>Orthostatic hypotension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C23D66-1D44-1646-9B97-30BE5312D042}"/>
                  </a:ext>
                </a:extLst>
              </p:cNvPr>
              <p:cNvSpPr txBox="1"/>
              <p:nvPr/>
            </p:nvSpPr>
            <p:spPr>
              <a:xfrm>
                <a:off x="1" y="2686401"/>
                <a:ext cx="298677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>
                    <a:solidFill>
                      <a:srgbClr val="FF1A6F"/>
                    </a:solidFill>
                  </a:rPr>
                  <a:t>Increased sensitivity to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1A6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m:rPr>
                        <m:nor/>
                      </m:rPr>
                      <a:rPr lang="en-US" sz="2400" b="0" i="1" smtClean="0">
                        <a:solidFill>
                          <a:srgbClr val="FF1A6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FF1A6F"/>
                        </a:solidFill>
                      </a:rPr>
                      <m:t>and</m:t>
                    </m:r>
                    <m:r>
                      <a:rPr lang="en-US" sz="2400" b="0" i="1" smtClean="0">
                        <a:solidFill>
                          <a:srgbClr val="FF1A6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FF1A6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m:rPr>
                        <m:nor/>
                      </m:rPr>
                      <a:rPr lang="en-US" sz="2400" b="0" i="1" smtClean="0">
                        <a:solidFill>
                          <a:srgbClr val="FF1A6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FF1A6F"/>
                        </a:solidFill>
                      </a:rPr>
                      <m:t>agonists</m:t>
                    </m:r>
                  </m:oMath>
                </a14:m>
                <a:endParaRPr lang="en-US" sz="2400" i="1" dirty="0">
                  <a:solidFill>
                    <a:srgbClr val="FF1A6F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3C23D66-1D44-1646-9B97-30BE5312D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2686401"/>
                <a:ext cx="2986774" cy="830997"/>
              </a:xfrm>
              <a:prstGeom prst="rect">
                <a:avLst/>
              </a:prstGeom>
              <a:blipFill>
                <a:blip r:embed="rId11"/>
                <a:stretch>
                  <a:fillRect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226630C-D789-AF4C-B073-E9163827F4BA}"/>
              </a:ext>
            </a:extLst>
          </p:cNvPr>
          <p:cNvSpPr txBox="1"/>
          <p:nvPr/>
        </p:nvSpPr>
        <p:spPr>
          <a:xfrm>
            <a:off x="7795426" y="5907500"/>
            <a:ext cx="2712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1A6F"/>
                </a:solidFill>
              </a:rPr>
              <a:t>QTc prolongation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17798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61BB57D-CD8B-FF40-8839-A615E9FEB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A61BB57D-CD8B-FF40-8839-A615E9FEB8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D31BBE9-1474-D548-A8AB-F63D043C97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dgm id="{0D31BBE9-1474-D548-A8AB-F63D043C97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55B54D4-55D1-1A45-9ED6-6257E563B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dgm id="{155B54D4-55D1-1A45-9ED6-6257E563B4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1310E6E-D46A-D647-BEAE-F96CBB6AA6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graphicEl>
                                              <a:dgm id="{F1310E6E-D46A-D647-BEAE-F96CBB6AA6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1BE103C-BF83-8D44-B9AD-50FA12507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F1BE103C-BF83-8D44-B9AD-50FA125073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D826DCF-DC0E-EF40-B25F-BD3C16ED4F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graphicEl>
                                              <a:dgm id="{AD826DCF-DC0E-EF40-B25F-BD3C16ED4F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DC53446-1F2D-E34F-95A7-D811E73EFD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>
                                            <p:graphicEl>
                                              <a:dgm id="{4DC53446-1F2D-E34F-95A7-D811E73EFD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1503399-6DC8-7C4C-8F58-1C1816392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>
                                            <p:graphicEl>
                                              <a:dgm id="{D1503399-6DC8-7C4C-8F58-1C1816392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EEF5F1A-8A0A-514B-B811-77A261FB7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>
                                            <p:graphicEl>
                                              <a:dgm id="{0EEF5F1A-8A0A-514B-B811-77A261FB7D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16E17D-3D0C-B54E-B577-4A5313A5D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>
                                            <p:graphicEl>
                                              <a:dgm id="{E316E17D-3D0C-B54E-B577-4A5313A5D4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7D6306C-FC31-DE44-A529-DA565CB9A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>
                                            <p:graphicEl>
                                              <a:dgm id="{D7D6306C-FC31-DE44-A529-DA565CB9A6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18C61F-3872-9A41-9A33-88C9823EE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systems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Content Placeholder 3" descr="Anatomy Digestive Tract">
                <a:extLst>
                  <a:ext uri="{FF2B5EF4-FFF2-40B4-BE49-F238E27FC236}">
                    <a16:creationId xmlns:a16="http://schemas.microsoft.com/office/drawing/2014/main" id="{8E00758B-74BF-9847-9448-A716FF698862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74225991"/>
                  </p:ext>
                </p:extLst>
              </p:nvPr>
            </p:nvGraphicFramePr>
            <p:xfrm>
              <a:off x="8663436" y="1050969"/>
              <a:ext cx="2869978" cy="544190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869978" cy="5441906"/>
                    </a:xfrm>
                    <a:prstGeom prst="rect">
                      <a:avLst/>
                    </a:prstGeom>
                  </am3d:spPr>
                  <am3d:camera>
                    <am3d:pos x="0" y="0" z="552073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9428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81853" ay="-341271" az="-11086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4764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 descr="Anatomy Digestive Tract">
                <a:extLst>
                  <a:ext uri="{FF2B5EF4-FFF2-40B4-BE49-F238E27FC236}">
                    <a16:creationId xmlns:a16="http://schemas.microsoft.com/office/drawing/2014/main" xmlns="" id="{8E00758B-74BF-9847-9448-A716FF698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63436" y="1050969"/>
                <a:ext cx="2869978" cy="5441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3D Model 4" descr="Stylized Human Lungs">
                <a:extLst>
                  <a:ext uri="{FF2B5EF4-FFF2-40B4-BE49-F238E27FC236}">
                    <a16:creationId xmlns:a16="http://schemas.microsoft.com/office/drawing/2014/main" id="{AC08594B-3A91-EF48-AA7A-DE6035386E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29567495"/>
                  </p:ext>
                </p:extLst>
              </p:nvPr>
            </p:nvGraphicFramePr>
            <p:xfrm>
              <a:off x="277210" y="1690688"/>
              <a:ext cx="3362873" cy="384509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362873" cy="3845096"/>
                    </a:xfrm>
                    <a:prstGeom prst="rect">
                      <a:avLst/>
                    </a:prstGeom>
                  </am3d:spPr>
                  <am3d:camera>
                    <am3d:pos x="0" y="0" z="6347668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61982" d="1000000"/>
                    <am3d:preTrans dx="0" dy="-15188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tylized Human Lungs">
                <a:extLst>
                  <a:ext uri="{FF2B5EF4-FFF2-40B4-BE49-F238E27FC236}">
                    <a16:creationId xmlns:a16="http://schemas.microsoft.com/office/drawing/2014/main" xmlns="" id="{AC08594B-3A91-EF48-AA7A-DE6035386E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7210" y="1690688"/>
                <a:ext cx="3362873" cy="3845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3D Model 5" descr="Stylized Human Kidney And Urinary System">
                <a:extLst>
                  <a:ext uri="{FF2B5EF4-FFF2-40B4-BE49-F238E27FC236}">
                    <a16:creationId xmlns:a16="http://schemas.microsoft.com/office/drawing/2014/main" id="{9021C950-2B21-7643-A52A-9FD13E36EC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4389423"/>
                  </p:ext>
                </p:extLst>
              </p:nvPr>
            </p:nvGraphicFramePr>
            <p:xfrm>
              <a:off x="4255137" y="1550417"/>
              <a:ext cx="2271525" cy="465726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271525" cy="4657262"/>
                    </a:xfrm>
                    <a:prstGeom prst="rect">
                      <a:avLst/>
                    </a:prstGeom>
                  </am3d:spPr>
                  <am3d:camera>
                    <am3d:pos x="0" y="0" z="528839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03824" d="1000000"/>
                    <am3d:preTrans dx="0" dy="947674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Stylized Human Kidney And Urinary System">
                <a:extLst>
                  <a:ext uri="{FF2B5EF4-FFF2-40B4-BE49-F238E27FC236}">
                    <a16:creationId xmlns:a16="http://schemas.microsoft.com/office/drawing/2014/main" xmlns="" id="{9021C950-2B21-7643-A52A-9FD13E36EC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55137" y="1550417"/>
                <a:ext cx="2271525" cy="4657262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7B4632-3E0C-AA44-A71C-05ED94ED1DDC}"/>
              </a:ext>
            </a:extLst>
          </p:cNvPr>
          <p:cNvSpPr txBox="1"/>
          <p:nvPr/>
        </p:nvSpPr>
        <p:spPr>
          <a:xfrm>
            <a:off x="10287627" y="1308366"/>
            <a:ext cx="2132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Heartburn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10BFE7-893C-BE43-8D6B-F178B8FFDBDE}"/>
              </a:ext>
            </a:extLst>
          </p:cNvPr>
          <p:cNvSpPr txBox="1"/>
          <p:nvPr/>
        </p:nvSpPr>
        <p:spPr>
          <a:xfrm>
            <a:off x="9665419" y="2376532"/>
            <a:ext cx="2132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Gastroparesis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1305919-F877-E34F-A8E9-1A37A42A102B}"/>
              </a:ext>
            </a:extLst>
          </p:cNvPr>
          <p:cNvSpPr txBox="1"/>
          <p:nvPr/>
        </p:nvSpPr>
        <p:spPr>
          <a:xfrm>
            <a:off x="9555250" y="5884538"/>
            <a:ext cx="2636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/>
              <a:t>Diarrhoea</a:t>
            </a:r>
            <a:endParaRPr lang="en-US" sz="2400" i="1" dirty="0"/>
          </a:p>
          <a:p>
            <a:pPr algn="ctr"/>
            <a:r>
              <a:rPr lang="en-US" sz="2400" i="1" dirty="0"/>
              <a:t>Fecal incontinence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3B9A0C-EC60-CC43-B37F-195310950C1A}"/>
              </a:ext>
            </a:extLst>
          </p:cNvPr>
          <p:cNvSpPr txBox="1"/>
          <p:nvPr/>
        </p:nvSpPr>
        <p:spPr>
          <a:xfrm>
            <a:off x="4255137" y="5792180"/>
            <a:ext cx="2132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Neurogenic bladder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3F0E0D3-D087-D848-9F01-2B03F865B12F}"/>
              </a:ext>
            </a:extLst>
          </p:cNvPr>
          <p:cNvSpPr txBox="1"/>
          <p:nvPr/>
        </p:nvSpPr>
        <p:spPr>
          <a:xfrm>
            <a:off x="169828" y="5792179"/>
            <a:ext cx="3755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Decreased ventilatory drive</a:t>
            </a:r>
          </a:p>
          <a:p>
            <a:pPr algn="ctr"/>
            <a:r>
              <a:rPr lang="en-US" sz="2400" i="1" dirty="0"/>
              <a:t>Sleep apnea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E0B8805-829E-4A45-A64E-45F5A947AEAF}"/>
              </a:ext>
            </a:extLst>
          </p:cNvPr>
          <p:cNvSpPr txBox="1"/>
          <p:nvPr/>
        </p:nvSpPr>
        <p:spPr>
          <a:xfrm>
            <a:off x="4802304" y="341948"/>
            <a:ext cx="2587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Sudomotor dysfunction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C8EF79-3B2F-6541-888E-CB469FC63E22}"/>
              </a:ext>
            </a:extLst>
          </p:cNvPr>
          <p:cNvSpPr txBox="1"/>
          <p:nvPr/>
        </p:nvSpPr>
        <p:spPr>
          <a:xfrm>
            <a:off x="7562521" y="285782"/>
            <a:ext cx="2587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Hypoglycemia unawareness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4" name="3D Model 13" descr="Human Femur 2">
                <a:extLst>
                  <a:ext uri="{FF2B5EF4-FFF2-40B4-BE49-F238E27FC236}">
                    <a16:creationId xmlns:a16="http://schemas.microsoft.com/office/drawing/2014/main" id="{38B49917-2377-164C-B55E-688E5D9B89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65772839"/>
                  </p:ext>
                </p:extLst>
              </p:nvPr>
            </p:nvGraphicFramePr>
            <p:xfrm>
              <a:off x="7185480" y="1501117"/>
              <a:ext cx="1153456" cy="4474392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153456" cy="4474392"/>
                    </a:xfrm>
                    <a:prstGeom prst="rect">
                      <a:avLst/>
                    </a:prstGeom>
                  </am3d:spPr>
                  <am3d:camera>
                    <am3d:pos x="0" y="0" z="487501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2988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77444" ay="-1279589" az="-325244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46264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Human Femur 2">
                <a:extLst>
                  <a:ext uri="{FF2B5EF4-FFF2-40B4-BE49-F238E27FC236}">
                    <a16:creationId xmlns:a16="http://schemas.microsoft.com/office/drawing/2014/main" xmlns="" id="{38B49917-2377-164C-B55E-688E5D9B89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85480" y="1501117"/>
                <a:ext cx="1153456" cy="4474392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7AC3ED3-380A-364A-8511-EAA83C294CD8}"/>
              </a:ext>
            </a:extLst>
          </p:cNvPr>
          <p:cNvSpPr txBox="1"/>
          <p:nvPr/>
        </p:nvSpPr>
        <p:spPr>
          <a:xfrm>
            <a:off x="9759232" y="142465"/>
            <a:ext cx="258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Anemia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2770DF1-2CCA-BD4F-947C-A913B5CCCCD3}"/>
              </a:ext>
            </a:extLst>
          </p:cNvPr>
          <p:cNvSpPr txBox="1"/>
          <p:nvPr/>
        </p:nvSpPr>
        <p:spPr>
          <a:xfrm>
            <a:off x="6764319" y="5774863"/>
            <a:ext cx="2132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Decreased bone density</a:t>
            </a:r>
          </a:p>
        </p:txBody>
      </p:sp>
    </p:spTree>
    <p:extLst>
      <p:ext uri="{BB962C8B-B14F-4D97-AF65-F5344CB8AC3E}">
        <p14:creationId xmlns:p14="http://schemas.microsoft.com/office/powerpoint/2010/main" xmlns="" val="344276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182FEA5-7177-824A-8978-B7C038A719E4}"/>
              </a:ext>
            </a:extLst>
          </p:cNvPr>
          <p:cNvSpPr/>
          <p:nvPr/>
        </p:nvSpPr>
        <p:spPr>
          <a:xfrm>
            <a:off x="2621567" y="2324785"/>
            <a:ext cx="6948866" cy="2208430"/>
          </a:xfrm>
          <a:prstGeom prst="rect">
            <a:avLst/>
          </a:prstGeom>
          <a:solidFill>
            <a:srgbClr val="FF1F6F"/>
          </a:solidFill>
          <a:ln>
            <a:noFill/>
          </a:ln>
          <a:scene3d>
            <a:camera prst="orthographicFront"/>
            <a:lightRig rig="threePt" dir="t"/>
          </a:scene3d>
          <a:sp3d contourW="12700" prstMaterial="powder">
            <a:bevelT/>
            <a:bevelB prst="angle"/>
            <a:contourClr>
              <a:srgbClr val="FF4F9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xmlns="" val="888213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C33E799-C38F-9748-9FE5-5356B7388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92" y="297806"/>
            <a:ext cx="4346790" cy="1325563"/>
          </a:xfrm>
        </p:spPr>
        <p:txBody>
          <a:bodyPr/>
          <a:lstStyle/>
          <a:p>
            <a:r>
              <a:rPr lang="en-US" dirty="0"/>
              <a:t>Assessment - Parasympathetic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3AB3FA-A11B-B74F-A84F-14A98FE291B8}"/>
              </a:ext>
            </a:extLst>
          </p:cNvPr>
          <p:cNvSpPr/>
          <p:nvPr/>
        </p:nvSpPr>
        <p:spPr>
          <a:xfrm>
            <a:off x="436068" y="2048855"/>
            <a:ext cx="3505200" cy="1325562"/>
          </a:xfrm>
          <a:prstGeom prst="rect">
            <a:avLst/>
          </a:prstGeom>
          <a:gradFill flip="none" rotWithShape="1">
            <a:gsLst>
              <a:gs pos="0">
                <a:srgbClr val="FF1A6F">
                  <a:tint val="66000"/>
                  <a:satMod val="160000"/>
                </a:srgbClr>
              </a:gs>
              <a:gs pos="50000">
                <a:srgbClr val="FF1A6F">
                  <a:tint val="44500"/>
                  <a:satMod val="160000"/>
                </a:srgbClr>
              </a:gs>
              <a:gs pos="100000">
                <a:srgbClr val="FF1A6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HR response to breathing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258652-C2AB-7748-8B2B-D12E8922714C}"/>
              </a:ext>
            </a:extLst>
          </p:cNvPr>
          <p:cNvSpPr txBox="1"/>
          <p:nvPr/>
        </p:nvSpPr>
        <p:spPr>
          <a:xfrm>
            <a:off x="4982676" y="232012"/>
            <a:ext cx="6787565" cy="954107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Normally heart rate increases with inspiration and decreases with expiration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BCDF487-1483-CE4D-B572-66377F3C72FE}"/>
              </a:ext>
            </a:extLst>
          </p:cNvPr>
          <p:cNvSpPr txBox="1"/>
          <p:nvPr/>
        </p:nvSpPr>
        <p:spPr>
          <a:xfrm>
            <a:off x="5008593" y="1420976"/>
            <a:ext cx="6747339" cy="1384995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Patient breathes at 6 breaths/min, Ratio of longest RR interval at expiration to shortest interval at inspiration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D8F2ECEE-1A62-434B-AAA8-A7D9206A57E6}"/>
              </a:ext>
            </a:extLst>
          </p:cNvPr>
          <p:cNvSpPr/>
          <p:nvPr/>
        </p:nvSpPr>
        <p:spPr>
          <a:xfrm>
            <a:off x="4242389" y="3825139"/>
            <a:ext cx="287079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xmlns="" id="{C4613A94-7859-674B-BA0B-1F3DDD368CBB}"/>
              </a:ext>
            </a:extLst>
          </p:cNvPr>
          <p:cNvSpPr/>
          <p:nvPr/>
        </p:nvSpPr>
        <p:spPr>
          <a:xfrm>
            <a:off x="7719236" y="3870246"/>
            <a:ext cx="685800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6E43E5BB-6585-FA4E-A356-120656C70014}"/>
              </a:ext>
            </a:extLst>
          </p:cNvPr>
          <p:cNvSpPr/>
          <p:nvPr/>
        </p:nvSpPr>
        <p:spPr>
          <a:xfrm>
            <a:off x="8383771" y="3870246"/>
            <a:ext cx="685800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3906A62A-57A3-1140-B9FA-14A7D2500458}"/>
              </a:ext>
            </a:extLst>
          </p:cNvPr>
          <p:cNvSpPr/>
          <p:nvPr/>
        </p:nvSpPr>
        <p:spPr>
          <a:xfrm>
            <a:off x="9048306" y="3870246"/>
            <a:ext cx="685800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06A92B86-946B-FE40-B980-ECD1FC5C153E}"/>
              </a:ext>
            </a:extLst>
          </p:cNvPr>
          <p:cNvSpPr/>
          <p:nvPr/>
        </p:nvSpPr>
        <p:spPr>
          <a:xfrm>
            <a:off x="9734106" y="3870246"/>
            <a:ext cx="685800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xmlns="" id="{AA547831-A1AC-B442-B09E-87532A0026C4}"/>
              </a:ext>
            </a:extLst>
          </p:cNvPr>
          <p:cNvSpPr/>
          <p:nvPr/>
        </p:nvSpPr>
        <p:spPr>
          <a:xfrm>
            <a:off x="7163247" y="3861548"/>
            <a:ext cx="577254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xmlns="" id="{E474AFEC-60F7-7C4A-9F64-5EAAF0E9FD37}"/>
              </a:ext>
            </a:extLst>
          </p:cNvPr>
          <p:cNvSpPr/>
          <p:nvPr/>
        </p:nvSpPr>
        <p:spPr>
          <a:xfrm>
            <a:off x="6501567" y="3825139"/>
            <a:ext cx="685800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xmlns="" id="{714CCE6F-C0D4-DB43-9A37-C2B2A959E283}"/>
              </a:ext>
            </a:extLst>
          </p:cNvPr>
          <p:cNvSpPr/>
          <p:nvPr/>
        </p:nvSpPr>
        <p:spPr>
          <a:xfrm>
            <a:off x="11084441" y="3870246"/>
            <a:ext cx="685800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xmlns="" id="{B831D8B7-96FE-624C-BE53-8C9823E8E05D}"/>
              </a:ext>
            </a:extLst>
          </p:cNvPr>
          <p:cNvSpPr/>
          <p:nvPr/>
        </p:nvSpPr>
        <p:spPr>
          <a:xfrm>
            <a:off x="10419906" y="3870246"/>
            <a:ext cx="685800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xmlns="" id="{FF1941F5-1134-BD44-9295-7BC3A20DAC43}"/>
              </a:ext>
            </a:extLst>
          </p:cNvPr>
          <p:cNvSpPr/>
          <p:nvPr/>
        </p:nvSpPr>
        <p:spPr>
          <a:xfrm>
            <a:off x="4551618" y="3825139"/>
            <a:ext cx="287079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xmlns="" id="{8BC48F78-A2FF-E84A-8CEB-E9CBF054E91C}"/>
              </a:ext>
            </a:extLst>
          </p:cNvPr>
          <p:cNvSpPr/>
          <p:nvPr/>
        </p:nvSpPr>
        <p:spPr>
          <a:xfrm>
            <a:off x="4839137" y="3825139"/>
            <a:ext cx="287079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xmlns="" id="{EBED86BD-2F07-6E48-A09F-F301DD39A0E5}"/>
              </a:ext>
            </a:extLst>
          </p:cNvPr>
          <p:cNvSpPr/>
          <p:nvPr/>
        </p:nvSpPr>
        <p:spPr>
          <a:xfrm>
            <a:off x="5146594" y="3825139"/>
            <a:ext cx="287079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xmlns="" id="{149EFFAC-74D2-8947-86BA-3B721CAC881C}"/>
              </a:ext>
            </a:extLst>
          </p:cNvPr>
          <p:cNvSpPr/>
          <p:nvPr/>
        </p:nvSpPr>
        <p:spPr>
          <a:xfrm>
            <a:off x="5442533" y="3825139"/>
            <a:ext cx="287079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xmlns="" id="{A118A445-93E5-BF47-BB3A-55D0491F530B}"/>
              </a:ext>
            </a:extLst>
          </p:cNvPr>
          <p:cNvSpPr/>
          <p:nvPr/>
        </p:nvSpPr>
        <p:spPr>
          <a:xfrm>
            <a:off x="5702583" y="3825139"/>
            <a:ext cx="287079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xmlns="" id="{625D307C-54A2-C34F-AF36-05A75AAF947C}"/>
              </a:ext>
            </a:extLst>
          </p:cNvPr>
          <p:cNvSpPr/>
          <p:nvPr/>
        </p:nvSpPr>
        <p:spPr>
          <a:xfrm>
            <a:off x="5965070" y="3825139"/>
            <a:ext cx="287079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xmlns="" id="{6CD80983-2A58-7344-94F9-17EBB6EBF1E0}"/>
              </a:ext>
            </a:extLst>
          </p:cNvPr>
          <p:cNvSpPr/>
          <p:nvPr/>
        </p:nvSpPr>
        <p:spPr>
          <a:xfrm>
            <a:off x="6225120" y="3825139"/>
            <a:ext cx="287079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D338BAF-ECD5-AD41-907B-6BBCAFF0E83D}"/>
              </a:ext>
            </a:extLst>
          </p:cNvPr>
          <p:cNvSpPr txBox="1"/>
          <p:nvPr/>
        </p:nvSpPr>
        <p:spPr>
          <a:xfrm>
            <a:off x="4551618" y="6292700"/>
            <a:ext cx="2037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1A6F"/>
                </a:solidFill>
              </a:rPr>
              <a:t>Inspiration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D44B25B-1238-B540-B338-4395B3A29909}"/>
              </a:ext>
            </a:extLst>
          </p:cNvPr>
          <p:cNvSpPr txBox="1"/>
          <p:nvPr/>
        </p:nvSpPr>
        <p:spPr>
          <a:xfrm>
            <a:off x="8050047" y="6334780"/>
            <a:ext cx="2037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1A6F"/>
                </a:solidFill>
              </a:rPr>
              <a:t>Expiration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AE12829A-17E7-0E4F-95AE-36DE10E786DD}"/>
              </a:ext>
            </a:extLst>
          </p:cNvPr>
          <p:cNvCxnSpPr>
            <a:cxnSpLocks/>
          </p:cNvCxnSpPr>
          <p:nvPr/>
        </p:nvCxnSpPr>
        <p:spPr>
          <a:xfrm>
            <a:off x="8541225" y="3748326"/>
            <a:ext cx="717711" cy="0"/>
          </a:xfrm>
          <a:prstGeom prst="straightConnector1">
            <a:avLst/>
          </a:prstGeom>
          <a:ln w="28575">
            <a:solidFill>
              <a:srgbClr val="FF1A6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911B22FB-8D59-A84D-A8C9-1DDA43D23645}"/>
              </a:ext>
            </a:extLst>
          </p:cNvPr>
          <p:cNvCxnSpPr>
            <a:cxnSpLocks/>
          </p:cNvCxnSpPr>
          <p:nvPr/>
        </p:nvCxnSpPr>
        <p:spPr>
          <a:xfrm>
            <a:off x="5184990" y="3711750"/>
            <a:ext cx="360709" cy="0"/>
          </a:xfrm>
          <a:prstGeom prst="straightConnector1">
            <a:avLst/>
          </a:prstGeom>
          <a:ln w="28575">
            <a:solidFill>
              <a:srgbClr val="FF1A6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F6E5671B-7334-C34D-8F63-3443F733455E}"/>
              </a:ext>
            </a:extLst>
          </p:cNvPr>
          <p:cNvSpPr/>
          <p:nvPr/>
        </p:nvSpPr>
        <p:spPr>
          <a:xfrm>
            <a:off x="363917" y="4183017"/>
            <a:ext cx="2921747" cy="111667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&gt; 15 beats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F851BF0-6EB3-8141-99EE-1DDBAE140AC3}"/>
              </a:ext>
            </a:extLst>
          </p:cNvPr>
          <p:cNvSpPr/>
          <p:nvPr/>
        </p:nvSpPr>
        <p:spPr>
          <a:xfrm>
            <a:off x="363918" y="5461447"/>
            <a:ext cx="2921745" cy="111667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E/I &gt; 1.17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6703691-14EA-4141-B9AF-05FEBC0165EF}"/>
              </a:ext>
            </a:extLst>
          </p:cNvPr>
          <p:cNvSpPr txBox="1"/>
          <p:nvPr/>
        </p:nvSpPr>
        <p:spPr>
          <a:xfrm>
            <a:off x="10020501" y="2881431"/>
            <a:ext cx="203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1A6F"/>
                </a:solidFill>
              </a:rPr>
              <a:t>E/I ratio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1B1A7D7-24B0-CC45-AF4B-43005D30B8ED}"/>
              </a:ext>
            </a:extLst>
          </p:cNvPr>
          <p:cNvSpPr txBox="1"/>
          <p:nvPr/>
        </p:nvSpPr>
        <p:spPr>
          <a:xfrm>
            <a:off x="8508592" y="3294689"/>
            <a:ext cx="717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1A6F"/>
                </a:solidFill>
              </a:rPr>
              <a:t>R-R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51CD13A-8C9F-5846-BD94-8DD6ECDC765C}"/>
              </a:ext>
            </a:extLst>
          </p:cNvPr>
          <p:cNvSpPr txBox="1"/>
          <p:nvPr/>
        </p:nvSpPr>
        <p:spPr>
          <a:xfrm>
            <a:off x="5008388" y="3250625"/>
            <a:ext cx="717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1A6F"/>
                </a:solidFill>
              </a:rPr>
              <a:t>R-R</a:t>
            </a:r>
          </a:p>
        </p:txBody>
      </p:sp>
    </p:spTree>
    <p:extLst>
      <p:ext uri="{BB962C8B-B14F-4D97-AF65-F5344CB8AC3E}">
        <p14:creationId xmlns:p14="http://schemas.microsoft.com/office/powerpoint/2010/main" xmlns="" val="359678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/>
      <p:bldP spid="34" grpId="0"/>
      <p:bldP spid="44" grpId="0" animBg="1"/>
      <p:bldP spid="45" grpId="0" animBg="1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C33E799-C38F-9748-9FE5-5356B7388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92" y="297806"/>
            <a:ext cx="4346790" cy="1325563"/>
          </a:xfrm>
        </p:spPr>
        <p:txBody>
          <a:bodyPr/>
          <a:lstStyle/>
          <a:p>
            <a:r>
              <a:rPr lang="en-US" dirty="0"/>
              <a:t>Assessment - Parasympathetic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3AB3FA-A11B-B74F-A84F-14A98FE291B8}"/>
              </a:ext>
            </a:extLst>
          </p:cNvPr>
          <p:cNvSpPr/>
          <p:nvPr/>
        </p:nvSpPr>
        <p:spPr>
          <a:xfrm>
            <a:off x="436068" y="2048855"/>
            <a:ext cx="3505200" cy="1325562"/>
          </a:xfrm>
          <a:prstGeom prst="rect">
            <a:avLst/>
          </a:prstGeom>
          <a:gradFill flip="none" rotWithShape="1">
            <a:gsLst>
              <a:gs pos="0">
                <a:srgbClr val="FF1A6F">
                  <a:tint val="66000"/>
                  <a:satMod val="160000"/>
                </a:srgbClr>
              </a:gs>
              <a:gs pos="50000">
                <a:srgbClr val="FF1A6F">
                  <a:tint val="44500"/>
                  <a:satMod val="160000"/>
                </a:srgbClr>
              </a:gs>
              <a:gs pos="100000">
                <a:srgbClr val="FF1A6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HR response to standing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258652-C2AB-7748-8B2B-D12E8922714C}"/>
              </a:ext>
            </a:extLst>
          </p:cNvPr>
          <p:cNvSpPr txBox="1"/>
          <p:nvPr/>
        </p:nvSpPr>
        <p:spPr>
          <a:xfrm>
            <a:off x="4982676" y="232012"/>
            <a:ext cx="6787565" cy="1384995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With standing, heart rate increases as reflex response to fall in BP due to decreased venous return, then stabilizes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BCDF487-1483-CE4D-B572-66377F3C72FE}"/>
              </a:ext>
            </a:extLst>
          </p:cNvPr>
          <p:cNvSpPr txBox="1"/>
          <p:nvPr/>
        </p:nvSpPr>
        <p:spPr>
          <a:xfrm>
            <a:off x="5008593" y="1813432"/>
            <a:ext cx="6747339" cy="954107"/>
          </a:xfrm>
          <a:prstGeom prst="rect">
            <a:avLst/>
          </a:prstGeom>
          <a:noFill/>
          <a:ln>
            <a:solidFill>
              <a:srgbClr val="FF1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Ratio of R-R interval at the 30</a:t>
            </a:r>
            <a:r>
              <a:rPr lang="en-US" sz="2800" i="1" baseline="30000" dirty="0">
                <a:solidFill>
                  <a:srgbClr val="0070C0"/>
                </a:solidFill>
              </a:rPr>
              <a:t>th</a:t>
            </a:r>
            <a:r>
              <a:rPr lang="en-US" sz="2800" i="1" dirty="0">
                <a:solidFill>
                  <a:srgbClr val="0070C0"/>
                </a:solidFill>
              </a:rPr>
              <a:t> beat to 15</a:t>
            </a:r>
            <a:r>
              <a:rPr lang="en-US" sz="2800" i="1" baseline="30000" dirty="0">
                <a:solidFill>
                  <a:srgbClr val="0070C0"/>
                </a:solidFill>
              </a:rPr>
              <a:t>th</a:t>
            </a:r>
            <a:r>
              <a:rPr lang="en-US" sz="2800" i="1" dirty="0">
                <a:solidFill>
                  <a:srgbClr val="0070C0"/>
                </a:solidFill>
              </a:rPr>
              <a:t> beat is taken 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D8F2ECEE-1A62-434B-AAA8-A7D9206A57E6}"/>
              </a:ext>
            </a:extLst>
          </p:cNvPr>
          <p:cNvSpPr/>
          <p:nvPr/>
        </p:nvSpPr>
        <p:spPr>
          <a:xfrm>
            <a:off x="4242389" y="3825139"/>
            <a:ext cx="287079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xmlns="" id="{C4613A94-7859-674B-BA0B-1F3DDD368CBB}"/>
              </a:ext>
            </a:extLst>
          </p:cNvPr>
          <p:cNvSpPr/>
          <p:nvPr/>
        </p:nvSpPr>
        <p:spPr>
          <a:xfrm>
            <a:off x="7719236" y="3870246"/>
            <a:ext cx="685800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6E43E5BB-6585-FA4E-A356-120656C70014}"/>
              </a:ext>
            </a:extLst>
          </p:cNvPr>
          <p:cNvSpPr/>
          <p:nvPr/>
        </p:nvSpPr>
        <p:spPr>
          <a:xfrm>
            <a:off x="8383771" y="3870246"/>
            <a:ext cx="685800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3906A62A-57A3-1140-B9FA-14A7D2500458}"/>
              </a:ext>
            </a:extLst>
          </p:cNvPr>
          <p:cNvSpPr/>
          <p:nvPr/>
        </p:nvSpPr>
        <p:spPr>
          <a:xfrm>
            <a:off x="9048306" y="3870246"/>
            <a:ext cx="685800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06A92B86-946B-FE40-B980-ECD1FC5C153E}"/>
              </a:ext>
            </a:extLst>
          </p:cNvPr>
          <p:cNvSpPr/>
          <p:nvPr/>
        </p:nvSpPr>
        <p:spPr>
          <a:xfrm>
            <a:off x="9734106" y="3870246"/>
            <a:ext cx="685800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xmlns="" id="{AA547831-A1AC-B442-B09E-87532A0026C4}"/>
              </a:ext>
            </a:extLst>
          </p:cNvPr>
          <p:cNvSpPr/>
          <p:nvPr/>
        </p:nvSpPr>
        <p:spPr>
          <a:xfrm>
            <a:off x="7163247" y="3861548"/>
            <a:ext cx="577254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xmlns="" id="{E474AFEC-60F7-7C4A-9F64-5EAAF0E9FD37}"/>
              </a:ext>
            </a:extLst>
          </p:cNvPr>
          <p:cNvSpPr/>
          <p:nvPr/>
        </p:nvSpPr>
        <p:spPr>
          <a:xfrm>
            <a:off x="6501567" y="3825139"/>
            <a:ext cx="685800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xmlns="" id="{714CCE6F-C0D4-DB43-9A37-C2B2A959E283}"/>
              </a:ext>
            </a:extLst>
          </p:cNvPr>
          <p:cNvSpPr/>
          <p:nvPr/>
        </p:nvSpPr>
        <p:spPr>
          <a:xfrm>
            <a:off x="11084441" y="3870246"/>
            <a:ext cx="685800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xmlns="" id="{B831D8B7-96FE-624C-BE53-8C9823E8E05D}"/>
              </a:ext>
            </a:extLst>
          </p:cNvPr>
          <p:cNvSpPr/>
          <p:nvPr/>
        </p:nvSpPr>
        <p:spPr>
          <a:xfrm>
            <a:off x="10419906" y="3870246"/>
            <a:ext cx="685800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xmlns="" id="{FF1941F5-1134-BD44-9295-7BC3A20DAC43}"/>
              </a:ext>
            </a:extLst>
          </p:cNvPr>
          <p:cNvSpPr/>
          <p:nvPr/>
        </p:nvSpPr>
        <p:spPr>
          <a:xfrm>
            <a:off x="4551618" y="3825139"/>
            <a:ext cx="287079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xmlns="" id="{8BC48F78-A2FF-E84A-8CEB-E9CBF054E91C}"/>
              </a:ext>
            </a:extLst>
          </p:cNvPr>
          <p:cNvSpPr/>
          <p:nvPr/>
        </p:nvSpPr>
        <p:spPr>
          <a:xfrm>
            <a:off x="4839137" y="3825139"/>
            <a:ext cx="287079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xmlns="" id="{EBED86BD-2F07-6E48-A09F-F301DD39A0E5}"/>
              </a:ext>
            </a:extLst>
          </p:cNvPr>
          <p:cNvSpPr/>
          <p:nvPr/>
        </p:nvSpPr>
        <p:spPr>
          <a:xfrm>
            <a:off x="5146594" y="3825139"/>
            <a:ext cx="287079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xmlns="" id="{149EFFAC-74D2-8947-86BA-3B721CAC881C}"/>
              </a:ext>
            </a:extLst>
          </p:cNvPr>
          <p:cNvSpPr/>
          <p:nvPr/>
        </p:nvSpPr>
        <p:spPr>
          <a:xfrm>
            <a:off x="5442533" y="3825139"/>
            <a:ext cx="287079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xmlns="" id="{A118A445-93E5-BF47-BB3A-55D0491F530B}"/>
              </a:ext>
            </a:extLst>
          </p:cNvPr>
          <p:cNvSpPr/>
          <p:nvPr/>
        </p:nvSpPr>
        <p:spPr>
          <a:xfrm>
            <a:off x="5702583" y="3825139"/>
            <a:ext cx="287079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xmlns="" id="{625D307C-54A2-C34F-AF36-05A75AAF947C}"/>
              </a:ext>
            </a:extLst>
          </p:cNvPr>
          <p:cNvSpPr/>
          <p:nvPr/>
        </p:nvSpPr>
        <p:spPr>
          <a:xfrm>
            <a:off x="5965070" y="3825139"/>
            <a:ext cx="287079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xmlns="" id="{6CD80983-2A58-7344-94F9-17EBB6EBF1E0}"/>
              </a:ext>
            </a:extLst>
          </p:cNvPr>
          <p:cNvSpPr/>
          <p:nvPr/>
        </p:nvSpPr>
        <p:spPr>
          <a:xfrm>
            <a:off x="6225120" y="3825139"/>
            <a:ext cx="287079" cy="2539572"/>
          </a:xfrm>
          <a:custGeom>
            <a:avLst/>
            <a:gdLst>
              <a:gd name="connsiteX0" fmla="*/ 0 w 1371600"/>
              <a:gd name="connsiteY0" fmla="*/ 2865530 h 4451969"/>
              <a:gd name="connsiteX1" fmla="*/ 97971 w 1371600"/>
              <a:gd name="connsiteY1" fmla="*/ 2408330 h 4451969"/>
              <a:gd name="connsiteX2" fmla="*/ 228600 w 1371600"/>
              <a:gd name="connsiteY2" fmla="*/ 3257416 h 4451969"/>
              <a:gd name="connsiteX3" fmla="*/ 326571 w 1371600"/>
              <a:gd name="connsiteY3" fmla="*/ 1983787 h 4451969"/>
              <a:gd name="connsiteX4" fmla="*/ 391886 w 1371600"/>
              <a:gd name="connsiteY4" fmla="*/ 57016 h 4451969"/>
              <a:gd name="connsiteX5" fmla="*/ 457200 w 1371600"/>
              <a:gd name="connsiteY5" fmla="*/ 4367759 h 4451969"/>
              <a:gd name="connsiteX6" fmla="*/ 555171 w 1371600"/>
              <a:gd name="connsiteY6" fmla="*/ 2898187 h 4451969"/>
              <a:gd name="connsiteX7" fmla="*/ 816429 w 1371600"/>
              <a:gd name="connsiteY7" fmla="*/ 2702245 h 4451969"/>
              <a:gd name="connsiteX8" fmla="*/ 1045029 w 1371600"/>
              <a:gd name="connsiteY8" fmla="*/ 3094130 h 4451969"/>
              <a:gd name="connsiteX9" fmla="*/ 1371600 w 1371600"/>
              <a:gd name="connsiteY9" fmla="*/ 2734902 h 4451969"/>
              <a:gd name="connsiteX10" fmla="*/ 1371600 w 1371600"/>
              <a:gd name="connsiteY10" fmla="*/ 2734902 h 445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4451969">
                <a:moveTo>
                  <a:pt x="0" y="2865530"/>
                </a:moveTo>
                <a:cubicBezTo>
                  <a:pt x="29935" y="2604273"/>
                  <a:pt x="59871" y="2343016"/>
                  <a:pt x="97971" y="2408330"/>
                </a:cubicBezTo>
                <a:cubicBezTo>
                  <a:pt x="136071" y="2473644"/>
                  <a:pt x="190500" y="3328173"/>
                  <a:pt x="228600" y="3257416"/>
                </a:cubicBezTo>
                <a:cubicBezTo>
                  <a:pt x="266700" y="3186659"/>
                  <a:pt x="299357" y="2517187"/>
                  <a:pt x="326571" y="1983787"/>
                </a:cubicBezTo>
                <a:cubicBezTo>
                  <a:pt x="353785" y="1450387"/>
                  <a:pt x="370115" y="-340313"/>
                  <a:pt x="391886" y="57016"/>
                </a:cubicBezTo>
                <a:cubicBezTo>
                  <a:pt x="413657" y="454345"/>
                  <a:pt x="429986" y="3894230"/>
                  <a:pt x="457200" y="4367759"/>
                </a:cubicBezTo>
                <a:cubicBezTo>
                  <a:pt x="484414" y="4841288"/>
                  <a:pt x="495299" y="3175773"/>
                  <a:pt x="555171" y="2898187"/>
                </a:cubicBezTo>
                <a:cubicBezTo>
                  <a:pt x="615043" y="2620601"/>
                  <a:pt x="734786" y="2669588"/>
                  <a:pt x="816429" y="2702245"/>
                </a:cubicBezTo>
                <a:cubicBezTo>
                  <a:pt x="898072" y="2734902"/>
                  <a:pt x="952501" y="3088687"/>
                  <a:pt x="1045029" y="3094130"/>
                </a:cubicBezTo>
                <a:cubicBezTo>
                  <a:pt x="1137558" y="3099573"/>
                  <a:pt x="1371600" y="2734902"/>
                  <a:pt x="1371600" y="2734902"/>
                </a:cubicBezTo>
                <a:lnTo>
                  <a:pt x="1371600" y="2734902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D338BAF-ECD5-AD41-907B-6BBCAFF0E83D}"/>
              </a:ext>
            </a:extLst>
          </p:cNvPr>
          <p:cNvSpPr txBox="1"/>
          <p:nvPr/>
        </p:nvSpPr>
        <p:spPr>
          <a:xfrm>
            <a:off x="4551618" y="6292700"/>
            <a:ext cx="2037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1A6F"/>
                </a:solidFill>
              </a:rPr>
              <a:t>15</a:t>
            </a:r>
            <a:r>
              <a:rPr lang="en-US" sz="2800" baseline="30000" dirty="0">
                <a:solidFill>
                  <a:srgbClr val="FF1A6F"/>
                </a:solidFill>
              </a:rPr>
              <a:t>th</a:t>
            </a:r>
            <a:r>
              <a:rPr lang="en-US" sz="2800" dirty="0">
                <a:solidFill>
                  <a:srgbClr val="FF1A6F"/>
                </a:solidFill>
              </a:rPr>
              <a:t> beat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D44B25B-1238-B540-B338-4395B3A29909}"/>
              </a:ext>
            </a:extLst>
          </p:cNvPr>
          <p:cNvSpPr txBox="1"/>
          <p:nvPr/>
        </p:nvSpPr>
        <p:spPr>
          <a:xfrm>
            <a:off x="8050047" y="6334780"/>
            <a:ext cx="2037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1A6F"/>
                </a:solidFill>
              </a:rPr>
              <a:t>30</a:t>
            </a:r>
            <a:r>
              <a:rPr lang="en-US" sz="2800" baseline="30000" dirty="0">
                <a:solidFill>
                  <a:srgbClr val="FF1A6F"/>
                </a:solidFill>
              </a:rPr>
              <a:t>th</a:t>
            </a:r>
            <a:r>
              <a:rPr lang="en-US" sz="2800" dirty="0">
                <a:solidFill>
                  <a:srgbClr val="FF1A6F"/>
                </a:solidFill>
              </a:rPr>
              <a:t> beat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AE12829A-17E7-0E4F-95AE-36DE10E786DD}"/>
              </a:ext>
            </a:extLst>
          </p:cNvPr>
          <p:cNvCxnSpPr>
            <a:cxnSpLocks/>
          </p:cNvCxnSpPr>
          <p:nvPr/>
        </p:nvCxnSpPr>
        <p:spPr>
          <a:xfrm>
            <a:off x="8541225" y="3748326"/>
            <a:ext cx="717711" cy="0"/>
          </a:xfrm>
          <a:prstGeom prst="straightConnector1">
            <a:avLst/>
          </a:prstGeom>
          <a:ln w="28575">
            <a:solidFill>
              <a:srgbClr val="FF1A6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911B22FB-8D59-A84D-A8C9-1DDA43D23645}"/>
              </a:ext>
            </a:extLst>
          </p:cNvPr>
          <p:cNvCxnSpPr>
            <a:cxnSpLocks/>
          </p:cNvCxnSpPr>
          <p:nvPr/>
        </p:nvCxnSpPr>
        <p:spPr>
          <a:xfrm>
            <a:off x="5184990" y="3711750"/>
            <a:ext cx="360709" cy="0"/>
          </a:xfrm>
          <a:prstGeom prst="straightConnector1">
            <a:avLst/>
          </a:prstGeom>
          <a:ln w="28575">
            <a:solidFill>
              <a:srgbClr val="FF1A6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F851BF0-6EB3-8141-99EE-1DDBAE140AC3}"/>
              </a:ext>
            </a:extLst>
          </p:cNvPr>
          <p:cNvSpPr/>
          <p:nvPr/>
        </p:nvSpPr>
        <p:spPr>
          <a:xfrm>
            <a:off x="876377" y="4581696"/>
            <a:ext cx="2553238" cy="111667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30:15 ratio &gt; 1.04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6703691-14EA-4141-B9AF-05FEBC0165EF}"/>
              </a:ext>
            </a:extLst>
          </p:cNvPr>
          <p:cNvSpPr txBox="1"/>
          <p:nvPr/>
        </p:nvSpPr>
        <p:spPr>
          <a:xfrm>
            <a:off x="10020501" y="2881431"/>
            <a:ext cx="203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1A6F"/>
                </a:solidFill>
              </a:rPr>
              <a:t>30:15 ratio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1B1A7D7-24B0-CC45-AF4B-43005D30B8ED}"/>
              </a:ext>
            </a:extLst>
          </p:cNvPr>
          <p:cNvSpPr txBox="1"/>
          <p:nvPr/>
        </p:nvSpPr>
        <p:spPr>
          <a:xfrm>
            <a:off x="8508592" y="3294689"/>
            <a:ext cx="717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1A6F"/>
                </a:solidFill>
              </a:rPr>
              <a:t>R-R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51CD13A-8C9F-5846-BD94-8DD6ECDC765C}"/>
              </a:ext>
            </a:extLst>
          </p:cNvPr>
          <p:cNvSpPr txBox="1"/>
          <p:nvPr/>
        </p:nvSpPr>
        <p:spPr>
          <a:xfrm>
            <a:off x="5008388" y="3250625"/>
            <a:ext cx="717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1A6F"/>
                </a:solidFill>
              </a:rPr>
              <a:t>R-R</a:t>
            </a:r>
          </a:p>
        </p:txBody>
      </p:sp>
    </p:spTree>
    <p:extLst>
      <p:ext uri="{BB962C8B-B14F-4D97-AF65-F5344CB8AC3E}">
        <p14:creationId xmlns:p14="http://schemas.microsoft.com/office/powerpoint/2010/main" xmlns="" val="32892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/>
      <p:bldP spid="34" grpId="0"/>
      <p:bldP spid="45" grpId="0" animBg="1"/>
      <p:bldP spid="46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829</Words>
  <Application>Microsoft Macintosh PowerPoint</Application>
  <PresentationFormat>Custom</PresentationFormat>
  <Paragraphs>201</Paragraphs>
  <Slides>23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AUTONOMIC NEUROPATHY IN DIABETES MELLITUS: ANESTHETIC IMPLICATIONS</vt:lpstr>
      <vt:lpstr>Introduction</vt:lpstr>
      <vt:lpstr>Diabetic autonomic neuropathy</vt:lpstr>
      <vt:lpstr>Slide 4</vt:lpstr>
      <vt:lpstr>Cardiovascular</vt:lpstr>
      <vt:lpstr>Other systems</vt:lpstr>
      <vt:lpstr>Slide 7</vt:lpstr>
      <vt:lpstr>Assessment - Parasympathetic</vt:lpstr>
      <vt:lpstr>Assessment - Parasympathetic</vt:lpstr>
      <vt:lpstr>Assessment –  Parasympathetic</vt:lpstr>
      <vt:lpstr>Assessment - Sym</vt:lpstr>
      <vt:lpstr>Ewing’s battery of tests</vt:lpstr>
      <vt:lpstr>Spectral analysis for HRV</vt:lpstr>
      <vt:lpstr>Radionuclide imaging</vt:lpstr>
      <vt:lpstr>Slide 15</vt:lpstr>
      <vt:lpstr>Anesthetic implications</vt:lpstr>
      <vt:lpstr>Intraoperative</vt:lpstr>
      <vt:lpstr>Intraoperative</vt:lpstr>
      <vt:lpstr>Intraoperative</vt:lpstr>
      <vt:lpstr>Intraoperative</vt:lpstr>
      <vt:lpstr>Postoperative</vt:lpstr>
      <vt:lpstr>Take home points</vt:lpstr>
      <vt:lpstr>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PHARMACOKINETICS OF INHALATIONAL ANESTHETICS</dc:title>
  <dc:creator>Aruna Parameswari</dc:creator>
  <cp:lastModifiedBy>psgh</cp:lastModifiedBy>
  <cp:revision>143</cp:revision>
  <dcterms:created xsi:type="dcterms:W3CDTF">2020-01-19T09:40:03Z</dcterms:created>
  <dcterms:modified xsi:type="dcterms:W3CDTF">2020-02-23T06:11:34Z</dcterms:modified>
</cp:coreProperties>
</file>